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4" r:id="rId3"/>
    <p:sldId id="279" r:id="rId4"/>
    <p:sldId id="283" r:id="rId5"/>
    <p:sldId id="280" r:id="rId6"/>
    <p:sldId id="281" r:id="rId7"/>
    <p:sldId id="282" r:id="rId8"/>
    <p:sldId id="257" r:id="rId9"/>
    <p:sldId id="258" r:id="rId10"/>
    <p:sldId id="259" r:id="rId11"/>
    <p:sldId id="268" r:id="rId12"/>
    <p:sldId id="260" r:id="rId13"/>
    <p:sldId id="261" r:id="rId14"/>
    <p:sldId id="262" r:id="rId15"/>
    <p:sldId id="263" r:id="rId16"/>
    <p:sldId id="264" r:id="rId17"/>
    <p:sldId id="265" r:id="rId18"/>
    <p:sldId id="266"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0"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A462F2-9B6E-4076-8753-2612F9F10A68}" type="datetimeFigureOut">
              <a:rPr lang="en-US" smtClean="0"/>
              <a:t>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73203-4B45-4386-B7FC-BB650F50178C}"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7A462F2-9B6E-4076-8753-2612F9F10A68}" type="datetimeFigureOut">
              <a:rPr lang="en-US" smtClean="0"/>
              <a:t>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73203-4B45-4386-B7FC-BB650F50178C}"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73203-4B45-4386-B7FC-BB650F50178C}"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73203-4B45-4386-B7FC-BB650F50178C}"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73203-4B45-4386-B7FC-BB650F50178C}"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73203-4B45-4386-B7FC-BB650F50178C}"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77A462F2-9B6E-4076-8753-2612F9F10A68}" type="datetimeFigureOut">
              <a:rPr lang="en-US" smtClean="0"/>
              <a:t>2/2/14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75273203-4B45-4386-B7FC-BB650F50178C}"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7A462F2-9B6E-4076-8753-2612F9F10A68}" type="datetimeFigureOut">
              <a:rPr lang="en-US" smtClean="0"/>
              <a:t>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73203-4B45-4386-B7FC-BB650F50178C}"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5273203-4B45-4386-B7FC-BB650F5017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7A462F2-9B6E-4076-8753-2612F9F10A68}"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73203-4B45-4386-B7FC-BB650F50178C}"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7A462F2-9B6E-4076-8753-2612F9F10A68}" type="datetimeFigureOut">
              <a:rPr lang="en-US" smtClean="0"/>
              <a:t>2/2/14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5273203-4B45-4386-B7FC-BB650F5017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Lst>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dermnet.com/image.cfm?imageID=3633&amp;moduleID=16&amp;moduleGroupID=231&amp;groupindex=0&amp;passedArrayIndex=6" TargetMode="Externa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dermnet.com/image.cfm?imageID=3754&amp;moduleID=16&amp;moduleGroupID=243&amp;groupindex=0&amp;passedArrayIndex=3"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Sexually Transmitted Diseases</a:t>
            </a:r>
            <a:endParaRPr lang="en-US" dirty="0"/>
          </a:p>
        </p:txBody>
      </p:sp>
      <p:sp>
        <p:nvSpPr>
          <p:cNvPr id="3" name="Subtitle 2"/>
          <p:cNvSpPr>
            <a:spLocks noGrp="1"/>
          </p:cNvSpPr>
          <p:nvPr>
            <p:ph type="subTitle" idx="1"/>
          </p:nvPr>
        </p:nvSpPr>
        <p:spPr/>
        <p:txBody>
          <a:bodyPr/>
          <a:lstStyle/>
          <a:p>
            <a:r>
              <a:rPr lang="en-US" dirty="0" smtClean="0"/>
              <a:t>Protect Yourself!</a:t>
            </a:r>
            <a:endParaRPr lang="en-US" dirty="0"/>
          </a:p>
        </p:txBody>
      </p:sp>
    </p:spTree>
    <p:extLst>
      <p:ext uri="{BB962C8B-B14F-4D97-AF65-F5344CB8AC3E}">
        <p14:creationId xmlns:p14="http://schemas.microsoft.com/office/powerpoint/2010/main" val="21802941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Scabies</a:t>
            </a:r>
            <a:endParaRPr lang="en-US" dirty="0"/>
          </a:p>
        </p:txBody>
      </p:sp>
      <p:sp>
        <p:nvSpPr>
          <p:cNvPr id="3" name="Content Placeholder 2"/>
          <p:cNvSpPr>
            <a:spLocks noGrp="1"/>
          </p:cNvSpPr>
          <p:nvPr>
            <p:ph idx="1"/>
          </p:nvPr>
        </p:nvSpPr>
        <p:spPr>
          <a:xfrm>
            <a:off x="457200" y="1524000"/>
            <a:ext cx="4114800" cy="4572000"/>
          </a:xfrm>
        </p:spPr>
        <p:txBody>
          <a:bodyPr>
            <a:normAutofit fontScale="92500" lnSpcReduction="10000"/>
          </a:bodyPr>
          <a:lstStyle/>
          <a:p>
            <a:r>
              <a:rPr lang="en-US" dirty="0" smtClean="0"/>
              <a:t>Scabies </a:t>
            </a:r>
            <a:r>
              <a:rPr lang="en-US" dirty="0"/>
              <a:t>is an itchy infestation caused by a tiny mite that burrows into human skin to lay eggs. It is not always an STD, as it can spread through any skin-to-skin contact. But among young adults, the mites are often acquired during sex. Scabies is treated with prescription mite-killing creams.</a:t>
            </a:r>
          </a:p>
          <a:p>
            <a:endParaRPr lang="en-US" dirty="0"/>
          </a:p>
          <a:p>
            <a:r>
              <a:rPr lang="en-US" dirty="0"/>
              <a:t>Symptoms: Intense itching especially at night and a pimple-like rash. It may take 2-6 weeks for symptoms to appear.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09799"/>
            <a:ext cx="41624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8607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475" y="484094"/>
            <a:ext cx="3921126" cy="1116106"/>
          </a:xfrm>
        </p:spPr>
        <p:txBody>
          <a:bodyPr>
            <a:normAutofit fontScale="90000"/>
          </a:bodyPr>
          <a:lstStyle/>
          <a:p>
            <a:r>
              <a:rPr lang="en-US" dirty="0"/>
              <a:t>The Clap (Gonorrhea</a:t>
            </a:r>
            <a:r>
              <a:rPr lang="en-US" dirty="0" smtClean="0"/>
              <a:t>)</a:t>
            </a:r>
            <a:endParaRPr lang="en-US" dirty="0"/>
          </a:p>
        </p:txBody>
      </p:sp>
      <p:sp>
        <p:nvSpPr>
          <p:cNvPr id="2" name="Content Placeholder 1"/>
          <p:cNvSpPr>
            <a:spLocks noGrp="1"/>
          </p:cNvSpPr>
          <p:nvPr>
            <p:ph idx="1"/>
          </p:nvPr>
        </p:nvSpPr>
        <p:spPr>
          <a:xfrm>
            <a:off x="457200" y="1524000"/>
            <a:ext cx="4114800" cy="5105400"/>
          </a:xfrm>
        </p:spPr>
        <p:txBody>
          <a:bodyPr>
            <a:normAutofit fontScale="70000" lnSpcReduction="20000"/>
          </a:bodyPr>
          <a:lstStyle/>
          <a:p>
            <a:r>
              <a:rPr lang="en-US" dirty="0" smtClean="0"/>
              <a:t>Gonorrhea </a:t>
            </a:r>
            <a:r>
              <a:rPr lang="en-US" dirty="0"/>
              <a:t>spreads easily and can lead to infertility in both men and women, if untreated. Antibiotics stop the infection.</a:t>
            </a:r>
          </a:p>
          <a:p>
            <a:endParaRPr lang="en-US" dirty="0"/>
          </a:p>
          <a:p>
            <a:r>
              <a:rPr lang="en-US" dirty="0"/>
              <a:t>Symptoms: Common symptoms are burning during urination and discharge, but often there are no early symptoms. Later, the infection may cause skin rashes or spread to the joints and blood.</a:t>
            </a:r>
          </a:p>
          <a:p>
            <a:endParaRPr lang="en-US" dirty="0"/>
          </a:p>
          <a:p>
            <a:r>
              <a:rPr lang="en-US" dirty="0"/>
              <a:t>In Men: Discharge from the penis, swollen testicles.</a:t>
            </a:r>
          </a:p>
          <a:p>
            <a:endParaRPr lang="en-US" dirty="0"/>
          </a:p>
          <a:p>
            <a:r>
              <a:rPr lang="en-US" dirty="0"/>
              <a:t>In Women:  Vaginal discharge, pelvic pain, spotting. Symptoms may be mild and are easily confused with a urinary tract or vaginal infection.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440531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Gonorrhea of the urethra"/>
          <p:cNvPicPr>
            <a:picLocks noChangeAspect="1" noChangeArrowheads="1"/>
          </p:cNvPicPr>
          <p:nvPr/>
        </p:nvPicPr>
        <p:blipFill>
          <a:blip r:embed="rId3" cstate="print"/>
          <a:srcRect/>
          <a:stretch>
            <a:fillRect/>
          </a:stretch>
        </p:blipFill>
        <p:spPr bwMode="auto">
          <a:xfrm>
            <a:off x="4876800" y="4072467"/>
            <a:ext cx="4267200" cy="2794000"/>
          </a:xfrm>
          <a:prstGeom prst="rect">
            <a:avLst/>
          </a:prstGeom>
          <a:noFill/>
        </p:spPr>
      </p:pic>
    </p:spTree>
    <p:extLst>
      <p:ext uri="{BB962C8B-B14F-4D97-AF65-F5344CB8AC3E}">
        <p14:creationId xmlns:p14="http://schemas.microsoft.com/office/powerpoint/2010/main" val="15452188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Syphilis</a:t>
            </a:r>
            <a:endParaRPr lang="en-US" dirty="0"/>
          </a:p>
        </p:txBody>
      </p:sp>
      <p:sp>
        <p:nvSpPr>
          <p:cNvPr id="2" name="Content Placeholder 1"/>
          <p:cNvSpPr>
            <a:spLocks noGrp="1"/>
          </p:cNvSpPr>
          <p:nvPr>
            <p:ph idx="1"/>
          </p:nvPr>
        </p:nvSpPr>
        <p:spPr>
          <a:xfrm>
            <a:off x="457200" y="1524000"/>
            <a:ext cx="4114800" cy="5334000"/>
          </a:xfrm>
        </p:spPr>
        <p:txBody>
          <a:bodyPr>
            <a:normAutofit fontScale="92500" lnSpcReduction="20000"/>
          </a:bodyPr>
          <a:lstStyle/>
          <a:p>
            <a:r>
              <a:rPr lang="en-US" dirty="0" smtClean="0"/>
              <a:t>Most </a:t>
            </a:r>
            <a:r>
              <a:rPr lang="en-US" dirty="0"/>
              <a:t>people don't notice the early symptoms of syphilis. Without treatment, it can lead to paralysis, blindness, and death. Syphilis can be cured with antibiotics.</a:t>
            </a:r>
          </a:p>
          <a:p>
            <a:endParaRPr lang="en-US" dirty="0"/>
          </a:p>
          <a:p>
            <a:r>
              <a:rPr lang="en-US" dirty="0"/>
              <a:t>Signs and Symptoms: The first sign is usually a firm, round, painless sore on the genitals or anus. The disease spreads through direct contact with this sore. Later there may be a rash on the soles, palms, or other parts of the body (seen here), as well as swollen glands, fever, hair loss, or fatigue. In the late stage, symptoms come from damage to organs such as the heart, brain, liver, nerves, and eyes.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495800" cy="334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Syphilis picture secondary  syphilis_picture_secondary_32.jpg">
            <a:hlinkClick r:id="rId3"/>
          </p:cNvPr>
          <p:cNvPicPr>
            <a:picLocks noChangeAspect="1" noChangeArrowheads="1"/>
          </p:cNvPicPr>
          <p:nvPr/>
        </p:nvPicPr>
        <p:blipFill>
          <a:blip r:embed="rId4" cstate="print"/>
          <a:srcRect/>
          <a:stretch>
            <a:fillRect/>
          </a:stretch>
        </p:blipFill>
        <p:spPr bwMode="auto">
          <a:xfrm>
            <a:off x="6698456" y="2438400"/>
            <a:ext cx="2445544" cy="2743200"/>
          </a:xfrm>
          <a:prstGeom prst="rect">
            <a:avLst/>
          </a:prstGeom>
          <a:noFill/>
        </p:spPr>
      </p:pic>
      <p:pic>
        <p:nvPicPr>
          <p:cNvPr id="6" name="Picture 19" descr="syphililsfeet"/>
          <p:cNvPicPr>
            <a:picLocks noChangeAspect="1" noChangeArrowheads="1"/>
          </p:cNvPicPr>
          <p:nvPr/>
        </p:nvPicPr>
        <p:blipFill>
          <a:blip r:embed="rId5" cstate="print"/>
          <a:srcRect/>
          <a:stretch>
            <a:fillRect/>
          </a:stretch>
        </p:blipFill>
        <p:spPr bwMode="auto">
          <a:xfrm>
            <a:off x="4495800" y="2971800"/>
            <a:ext cx="2262403" cy="2209800"/>
          </a:xfrm>
          <a:prstGeom prst="rect">
            <a:avLst/>
          </a:prstGeom>
          <a:noFill/>
        </p:spPr>
      </p:pic>
      <p:pic>
        <p:nvPicPr>
          <p:cNvPr id="7" name="Picture 13" descr="malesyphilils"/>
          <p:cNvPicPr>
            <a:picLocks noChangeAspect="1" noChangeArrowheads="1"/>
          </p:cNvPicPr>
          <p:nvPr/>
        </p:nvPicPr>
        <p:blipFill>
          <a:blip r:embed="rId6" cstate="print"/>
          <a:srcRect/>
          <a:stretch>
            <a:fillRect/>
          </a:stretch>
        </p:blipFill>
        <p:spPr>
          <a:xfrm>
            <a:off x="4419600" y="4800600"/>
            <a:ext cx="2882900" cy="2057400"/>
          </a:xfrm>
          <a:prstGeom prst="rect">
            <a:avLst/>
          </a:prstGeom>
          <a:noFill/>
          <a:ln/>
        </p:spPr>
      </p:pic>
      <p:sp>
        <p:nvSpPr>
          <p:cNvPr id="4" name="TextBox 3"/>
          <p:cNvSpPr txBox="1"/>
          <p:nvPr/>
        </p:nvSpPr>
        <p:spPr>
          <a:xfrm>
            <a:off x="8280400" y="6062133"/>
            <a:ext cx="184666" cy="369332"/>
          </a:xfrm>
          <a:prstGeom prst="rect">
            <a:avLst/>
          </a:prstGeom>
          <a:noFill/>
        </p:spPr>
        <p:txBody>
          <a:bodyPr wrap="none" rtlCol="0">
            <a:spAutoFit/>
          </a:bodyPr>
          <a:lstStyle/>
          <a:p>
            <a:endParaRPr lang="en-US" dirty="0"/>
          </a:p>
        </p:txBody>
      </p:sp>
      <p:pic>
        <p:nvPicPr>
          <p:cNvPr id="9" name="Picture 17" descr="syphililshands"/>
          <p:cNvPicPr>
            <a:picLocks noChangeAspect="1" noChangeArrowheads="1"/>
          </p:cNvPicPr>
          <p:nvPr/>
        </p:nvPicPr>
        <p:blipFill>
          <a:blip r:embed="rId7" cstate="print"/>
          <a:srcRect/>
          <a:stretch>
            <a:fillRect/>
          </a:stretch>
        </p:blipFill>
        <p:spPr bwMode="auto">
          <a:xfrm>
            <a:off x="6629400" y="4478337"/>
            <a:ext cx="2514600" cy="2379663"/>
          </a:xfrm>
          <a:prstGeom prst="rect">
            <a:avLst/>
          </a:prstGeom>
          <a:noFill/>
        </p:spPr>
      </p:pic>
    </p:spTree>
    <p:extLst>
      <p:ext uri="{BB962C8B-B14F-4D97-AF65-F5344CB8AC3E}">
        <p14:creationId xmlns:p14="http://schemas.microsoft.com/office/powerpoint/2010/main" val="677242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Chlamydia</a:t>
            </a:r>
            <a:endParaRPr lang="en-US" dirty="0"/>
          </a:p>
        </p:txBody>
      </p:sp>
      <p:sp>
        <p:nvSpPr>
          <p:cNvPr id="2" name="Content Placeholder 1"/>
          <p:cNvSpPr>
            <a:spLocks noGrp="1"/>
          </p:cNvSpPr>
          <p:nvPr>
            <p:ph idx="1"/>
          </p:nvPr>
        </p:nvSpPr>
        <p:spPr>
          <a:xfrm>
            <a:off x="457200" y="1524000"/>
            <a:ext cx="4114800" cy="4572000"/>
          </a:xfrm>
        </p:spPr>
        <p:txBody>
          <a:bodyPr>
            <a:normAutofit fontScale="85000" lnSpcReduction="20000"/>
          </a:bodyPr>
          <a:lstStyle/>
          <a:p>
            <a:r>
              <a:rPr lang="en-US" dirty="0" smtClean="0"/>
              <a:t>Chlamydia </a:t>
            </a:r>
            <a:r>
              <a:rPr lang="en-US" dirty="0"/>
              <a:t>is a common STD that can lead to infertility if left untreated. It clears up quickly with antibiotics. But it often goes unnoticed because symptoms are vague or absent. Chlamydia can also infect the rectum and throat.</a:t>
            </a:r>
          </a:p>
          <a:p>
            <a:endParaRPr lang="en-US" dirty="0"/>
          </a:p>
          <a:p>
            <a:r>
              <a:rPr lang="en-US" dirty="0"/>
              <a:t>Symptoms in Men: Burning and itching at the tip of the penis, discharge, painful urination.</a:t>
            </a:r>
          </a:p>
          <a:p>
            <a:endParaRPr lang="en-US" dirty="0"/>
          </a:p>
          <a:p>
            <a:r>
              <a:rPr lang="en-US" dirty="0"/>
              <a:t>Symptoms in Women: Vaginal itching, discharge that may have an odor, pain during sex, painful urination.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42" y="1524000"/>
            <a:ext cx="433469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8051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8" algn="l" rtl="0">
              <a:spcBef>
                <a:spcPct val="0"/>
              </a:spcBef>
            </a:pPr>
            <a:r>
              <a:rPr lang="en-US" sz="4000" dirty="0" smtClean="0"/>
              <a:t>Herpes</a:t>
            </a:r>
            <a:endParaRPr lang="en-US" sz="4000" dirty="0"/>
          </a:p>
        </p:txBody>
      </p:sp>
      <p:sp>
        <p:nvSpPr>
          <p:cNvPr id="2" name="Content Placeholder 1"/>
          <p:cNvSpPr>
            <a:spLocks noGrp="1"/>
          </p:cNvSpPr>
          <p:nvPr>
            <p:ph idx="1"/>
          </p:nvPr>
        </p:nvSpPr>
        <p:spPr>
          <a:xfrm>
            <a:off x="232954" y="1828800"/>
            <a:ext cx="4114800" cy="5029200"/>
          </a:xfrm>
        </p:spPr>
        <p:txBody>
          <a:bodyPr>
            <a:normAutofit fontScale="92500" lnSpcReduction="10000"/>
          </a:bodyPr>
          <a:lstStyle/>
          <a:p>
            <a:r>
              <a:rPr lang="en-US" dirty="0" smtClean="0"/>
              <a:t>That </a:t>
            </a:r>
            <a:r>
              <a:rPr lang="en-US" dirty="0"/>
              <a:t>painful cold sore you get on your lip every now and then? It’s probably caused by a type of herpes virus called HSV-1. This virus is usually not an STD; it spreads easily among household members or through kissing. But it can be spread to the genitals through oral or genital contact with an infected person. Though there is no cure, drugs can shorten or prevent outbreaks</a:t>
            </a:r>
            <a:r>
              <a:rPr lang="en-US" dirty="0" smtClean="0"/>
              <a:t>.</a:t>
            </a:r>
          </a:p>
          <a:p>
            <a:endParaRPr lang="en-US" dirty="0"/>
          </a:p>
          <a:p>
            <a:r>
              <a:rPr lang="en-US" dirty="0"/>
              <a:t>Signs and Symptoms: Occasional cold sores or “fever blisters” on the lips. </a:t>
            </a:r>
            <a:r>
              <a:rPr lang="en-US" dirty="0" err="1" smtClean="0"/>
              <a:t>Smallor</a:t>
            </a:r>
            <a:r>
              <a:rPr lang="en-US" dirty="0" smtClean="0"/>
              <a:t> </a:t>
            </a:r>
            <a:r>
              <a:rPr lang="en-US" dirty="0"/>
              <a:t>sores </a:t>
            </a:r>
            <a:r>
              <a:rPr lang="en-US" dirty="0" smtClean="0"/>
              <a:t>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08" y="2133600"/>
            <a:ext cx="46958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3655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Herpes Simplex Virus Type 2</a:t>
            </a:r>
            <a:endParaRPr lang="en-US" dirty="0"/>
          </a:p>
        </p:txBody>
      </p:sp>
      <p:sp>
        <p:nvSpPr>
          <p:cNvPr id="2" name="Content Placeholder 1"/>
          <p:cNvSpPr>
            <a:spLocks noGrp="1"/>
          </p:cNvSpPr>
          <p:nvPr>
            <p:ph idx="1"/>
          </p:nvPr>
        </p:nvSpPr>
        <p:spPr>
          <a:xfrm>
            <a:off x="457200" y="1524000"/>
            <a:ext cx="4114800" cy="4572000"/>
          </a:xfrm>
        </p:spPr>
        <p:txBody>
          <a:bodyPr>
            <a:normAutofit fontScale="92500" lnSpcReduction="20000"/>
          </a:bodyPr>
          <a:lstStyle/>
          <a:p>
            <a:pPr marL="777240" lvl="2" indent="0">
              <a:buNone/>
            </a:pPr>
            <a:endParaRPr lang="en-US" dirty="0"/>
          </a:p>
          <a:p>
            <a:r>
              <a:rPr lang="en-US" dirty="0"/>
              <a:t>Most cases of genital herpes are caused by a virus called HSV-2.  It’s highly contagious and can spread through intercourse or direct contact with a herpes sore. As with HSV-1, there is no cure. But antiviral drugs can make outbreaks less frequent and help clear up symptoms more quickly.</a:t>
            </a:r>
          </a:p>
          <a:p>
            <a:endParaRPr lang="en-US" dirty="0"/>
          </a:p>
          <a:p>
            <a:r>
              <a:rPr lang="en-US" dirty="0"/>
              <a:t>Symptoms: Fluid-filled blisters that form painful, crusted sores on the genitals, anus, thighs, or buttocks. Can spread to the lips through oral contact.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1524000"/>
            <a:ext cx="46958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538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Hepatitis</a:t>
            </a:r>
            <a:endParaRPr lang="en-US" dirty="0"/>
          </a:p>
        </p:txBody>
      </p:sp>
      <p:sp>
        <p:nvSpPr>
          <p:cNvPr id="2" name="Content Placeholder 1"/>
          <p:cNvSpPr>
            <a:spLocks noGrp="1"/>
          </p:cNvSpPr>
          <p:nvPr>
            <p:ph idx="1"/>
          </p:nvPr>
        </p:nvSpPr>
        <p:spPr>
          <a:xfrm>
            <a:off x="457200" y="1524000"/>
            <a:ext cx="4114800" cy="4572000"/>
          </a:xfrm>
        </p:spPr>
        <p:txBody>
          <a:bodyPr>
            <a:normAutofit fontScale="77500" lnSpcReduction="20000"/>
          </a:bodyPr>
          <a:lstStyle/>
          <a:p>
            <a:pPr marL="0" indent="0">
              <a:buNone/>
            </a:pPr>
            <a:endParaRPr lang="en-US" dirty="0"/>
          </a:p>
          <a:p>
            <a:r>
              <a:rPr lang="en-US" dirty="0"/>
              <a:t>Hepatitis B is a stealthy virus that can cause severe liver damage. It spreads through contact with blood and other body fluids. People can be infected through sex, needle sharing, and at birth, as well as by sharing razors and toothbrushes. There is no cure, but drugs can keep the virus in check. There’s also an effective vaccine to prevent hepatitis B.</a:t>
            </a:r>
          </a:p>
          <a:p>
            <a:endParaRPr lang="en-US" dirty="0"/>
          </a:p>
          <a:p>
            <a:r>
              <a:rPr lang="en-US" dirty="0"/>
              <a:t>Symptoms: People may develop nausea, belly pain, dark urine, fatigue, and a yellowing of the skin or eyes with acute infection. Chronic infection can lead to liver cirrhosis and liver cancer. Many people have no symptoms for years.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4367349"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1719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HIV/AIDS</a:t>
            </a:r>
            <a:endParaRPr lang="en-US" dirty="0"/>
          </a:p>
        </p:txBody>
      </p:sp>
      <p:sp>
        <p:nvSpPr>
          <p:cNvPr id="2" name="Content Placeholder 1"/>
          <p:cNvSpPr>
            <a:spLocks noGrp="1"/>
          </p:cNvSpPr>
          <p:nvPr>
            <p:ph idx="1"/>
          </p:nvPr>
        </p:nvSpPr>
        <p:spPr>
          <a:xfrm>
            <a:off x="457200" y="1524000"/>
            <a:ext cx="4114800" cy="4572000"/>
          </a:xfrm>
        </p:spPr>
        <p:txBody>
          <a:bodyPr>
            <a:normAutofit fontScale="77500" lnSpcReduction="20000"/>
          </a:bodyPr>
          <a:lstStyle/>
          <a:p>
            <a:pPr marL="0" indent="0">
              <a:buNone/>
            </a:pPr>
            <a:endParaRPr lang="en-US" dirty="0"/>
          </a:p>
          <a:p>
            <a:r>
              <a:rPr lang="en-US" dirty="0"/>
              <a:t>The HIV virus weakens the body’s defense against infections. HIV spreads through unprotected sex, needle sharing, or being born to an infected mother. It may cause no symptoms for years, so a blood test is the best way to learn your status. Timely treatment is important to help prevent serious illnesses.</a:t>
            </a:r>
          </a:p>
          <a:p>
            <a:endParaRPr lang="en-US" dirty="0"/>
          </a:p>
          <a:p>
            <a:r>
              <a:rPr lang="en-US" dirty="0"/>
              <a:t>Early symptoms of HIV Infection: Many have no symptoms, but some people get temporary flu-like symptoms 1-2 months after infection: swollen glands (seen here), a fever, headaches, and fatigue. Canker sores in the mouth can occur, too</a:t>
            </a:r>
            <a:r>
              <a:rPr lang="en-US"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33562"/>
            <a:ext cx="44958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44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HIV/AIDS  Testing</a:t>
            </a:r>
            <a:endParaRPr lang="en-US" dirty="0"/>
          </a:p>
        </p:txBody>
      </p:sp>
      <p:sp>
        <p:nvSpPr>
          <p:cNvPr id="2" name="Content Placeholder 1"/>
          <p:cNvSpPr>
            <a:spLocks noGrp="1"/>
          </p:cNvSpPr>
          <p:nvPr>
            <p:ph idx="1"/>
          </p:nvPr>
        </p:nvSpPr>
        <p:spPr>
          <a:xfrm>
            <a:off x="457200" y="1524000"/>
            <a:ext cx="4114800" cy="4572000"/>
          </a:xfrm>
        </p:spPr>
        <p:txBody>
          <a:bodyPr>
            <a:normAutofit fontScale="77500" lnSpcReduction="20000"/>
          </a:bodyPr>
          <a:lstStyle/>
          <a:p>
            <a:endParaRPr lang="en-US" dirty="0"/>
          </a:p>
          <a:p>
            <a:r>
              <a:rPr lang="en-US" dirty="0"/>
              <a:t>Reliable HIV tests can be done in a clinic or at home with the FDA-approved Home Access brand test kit.  Anonymous tests use only a number to identify you. One limitation is the "window period" of up to 6 months after exposure to HIV when these antibody tests sometimes do not find the virus. You can pass HIV to others during that time.</a:t>
            </a:r>
          </a:p>
          <a:p>
            <a:endParaRPr lang="en-US" dirty="0"/>
          </a:p>
          <a:p>
            <a:r>
              <a:rPr lang="en-US" dirty="0"/>
              <a:t>If You Suspect HIV/AIDS: If you've been exposed to HIV, starting medications immediately can prevent infection. If you have the virus, treatments can help prevent HIV from turning into AIDS.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400444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0686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HIV/AIDS  Treatment Options </a:t>
            </a:r>
            <a:br>
              <a:rPr lang="en-US" dirty="0" smtClean="0"/>
            </a:br>
            <a:r>
              <a:rPr lang="en-US" dirty="0"/>
              <a:t> </a:t>
            </a:r>
            <a:r>
              <a:rPr lang="en-US" dirty="0" smtClean="0"/>
              <a:t>                        NO CURE</a:t>
            </a:r>
            <a:endParaRPr lang="en-US" dirty="0"/>
          </a:p>
        </p:txBody>
      </p:sp>
      <p:sp>
        <p:nvSpPr>
          <p:cNvPr id="9" name="Content Placeholder 8"/>
          <p:cNvSpPr>
            <a:spLocks noGrp="1"/>
          </p:cNvSpPr>
          <p:nvPr>
            <p:ph sz="half" idx="1"/>
          </p:nvPr>
        </p:nvSpPr>
        <p:spPr/>
        <p:txBody>
          <a:bodyPr>
            <a:normAutofit/>
          </a:bodyPr>
          <a:lstStyle/>
          <a:p>
            <a:r>
              <a:rPr lang="en-US" dirty="0"/>
              <a:t>HIV/AIDS Treatment Options</a:t>
            </a:r>
          </a:p>
          <a:p>
            <a:r>
              <a:rPr lang="en-US" dirty="0"/>
              <a:t>While there is no cure for HIV, there are medications that can suppress the amount of virus multiplying inside the body. People take a combination of antiviral drugs in hopes of preventing the infection from advancing to AIDS. Additional treatments can help prevent or fight off serious infections, if the immune system has weakened.</a:t>
            </a:r>
          </a:p>
        </p:txBody>
      </p:sp>
      <p:sp>
        <p:nvSpPr>
          <p:cNvPr id="10" name="Content Placeholder 9"/>
          <p:cNvSpPr>
            <a:spLocks noGrp="1"/>
          </p:cNvSpPr>
          <p:nvPr>
            <p:ph sz="half" idx="2"/>
          </p:nvPr>
        </p:nvSpPr>
        <p:spPr/>
        <p:txBody>
          <a:bodyPr>
            <a:normAutofit/>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6958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1907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Interesting Facts</a:t>
            </a:r>
            <a:endParaRPr lang="en-US" dirty="0"/>
          </a:p>
        </p:txBody>
      </p:sp>
      <p:sp>
        <p:nvSpPr>
          <p:cNvPr id="4" name="Content Placeholder 3"/>
          <p:cNvSpPr>
            <a:spLocks noGrp="1"/>
          </p:cNvSpPr>
          <p:nvPr>
            <p:ph sz="quarter" idx="1"/>
          </p:nvPr>
        </p:nvSpPr>
        <p:spPr/>
        <p:txBody>
          <a:bodyPr>
            <a:normAutofit/>
          </a:bodyPr>
          <a:lstStyle/>
          <a:p>
            <a:r>
              <a:rPr lang="en-US" dirty="0" smtClean="0"/>
              <a:t>If herpes comes into contact with the eyes, it can cause that person to go blind. </a:t>
            </a:r>
          </a:p>
          <a:p>
            <a:r>
              <a:rPr lang="en-US" dirty="0" smtClean="0"/>
              <a:t>A man who has sex with a woman who has herpes has a 50% chance of infection. A woman who has sex with a man with herpes has an 80-90% chance of infection!</a:t>
            </a:r>
          </a:p>
          <a:p>
            <a:r>
              <a:rPr lang="en-US" dirty="0" smtClean="0"/>
              <a:t>Pubic Lice can live outside the body for a few hours. </a:t>
            </a:r>
          </a:p>
          <a:p>
            <a:r>
              <a:rPr lang="en-US" dirty="0" smtClean="0"/>
              <a:t>More HIV is found in ejaculation. So, male to female transmission is more likely than female to male transmission. HIV can also live in the vaginal canal longer. </a:t>
            </a:r>
            <a:endParaRPr lang="en-US" dirty="0"/>
          </a:p>
        </p:txBody>
      </p:sp>
    </p:spTree>
    <p:extLst>
      <p:ext uri="{BB962C8B-B14F-4D97-AF65-F5344CB8AC3E}">
        <p14:creationId xmlns:p14="http://schemas.microsoft.com/office/powerpoint/2010/main" val="33563507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Trichomoniasis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endParaRPr lang="en-US" dirty="0"/>
          </a:p>
          <a:p>
            <a:r>
              <a:rPr lang="en-US" dirty="0" err="1"/>
              <a:t>Trichomoniasis</a:t>
            </a:r>
            <a:r>
              <a:rPr lang="en-US" dirty="0"/>
              <a:t> is caused by a parasite that spreads during sexual contact. It can be cured with prescription drugs.</a:t>
            </a:r>
          </a:p>
          <a:p>
            <a:endParaRPr lang="en-US" dirty="0"/>
          </a:p>
          <a:p>
            <a:r>
              <a:rPr lang="en-US" dirty="0"/>
              <a:t>Signs and Symptoms in Men: Most men have no obvious symptoms. Some develop a mild discharge or slight burning during urination.</a:t>
            </a:r>
          </a:p>
          <a:p>
            <a:endParaRPr lang="en-US" dirty="0"/>
          </a:p>
          <a:p>
            <a:r>
              <a:rPr lang="en-US" dirty="0"/>
              <a:t>Signs and Symptoms in Women: Women may develop a yellow-green discharge with a strong odor, vaginal itching, or pain during sex or urination. Symptoms usually begin 5 to 28 days after acquiring the parasite.</a:t>
            </a:r>
          </a:p>
        </p:txBody>
      </p:sp>
      <p:sp>
        <p:nvSpPr>
          <p:cNvPr id="4" name="Content Placeholder 3"/>
          <p:cNvSpPr>
            <a:spLocks noGrp="1"/>
          </p:cNvSpPr>
          <p:nvPr>
            <p:ph sz="half" idx="2"/>
          </p:nvPr>
        </p:nvSpPr>
        <p:spPr/>
        <p:txBody>
          <a:bodyPr>
            <a:normAutofit/>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40862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086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Inflammatory Disease   PID</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endParaRPr lang="en-US" dirty="0"/>
          </a:p>
          <a:p>
            <a:r>
              <a:rPr lang="en-US" dirty="0"/>
              <a:t>Not an STD itself, pelvic inflammatory disease (PID) is a serious complication of untreated STDs, especially chlamydia and gonorrhea. It happens when bacteria spread to infect the uterus and other female reproductive organs. Prompt treatment is essential to prevent damage to a woman’s fertility.</a:t>
            </a:r>
          </a:p>
          <a:p>
            <a:endParaRPr lang="en-US" dirty="0"/>
          </a:p>
          <a:p>
            <a:r>
              <a:rPr lang="en-US" dirty="0"/>
              <a:t>Signs and Symptoms: Lower abdominal pain, fever, unusual discharge, painful intercourse, painful urination, and spotting. There are often no warning signs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40100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911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risk for STD’s?</a:t>
            </a:r>
            <a:endParaRPr lang="en-US" dirty="0"/>
          </a:p>
        </p:txBody>
      </p:sp>
      <p:sp>
        <p:nvSpPr>
          <p:cNvPr id="3" name="Content Placeholder 2"/>
          <p:cNvSpPr>
            <a:spLocks noGrp="1"/>
          </p:cNvSpPr>
          <p:nvPr>
            <p:ph sz="half" idx="1"/>
          </p:nvPr>
        </p:nvSpPr>
        <p:spPr/>
        <p:txBody>
          <a:bodyPr>
            <a:normAutofit/>
          </a:bodyPr>
          <a:lstStyle/>
          <a:p>
            <a:pPr marL="0" indent="0">
              <a:buNone/>
            </a:pPr>
            <a:endParaRPr lang="en-US" dirty="0"/>
          </a:p>
          <a:p>
            <a:r>
              <a:rPr lang="en-US" dirty="0"/>
              <a:t>Anyone who is sexually active is at risk for an STD, regardless of gender, race, social class, or sexual orientation. That said, teenagers and young adults acquire STDs more easily than older people. By age 25, half of sexually active adults get an STD. Having multiple sex partners also raises your risk. </a:t>
            </a:r>
          </a:p>
        </p:txBody>
      </p:sp>
      <p:sp>
        <p:nvSpPr>
          <p:cNvPr id="4" name="Content Placeholder 3"/>
          <p:cNvSpPr>
            <a:spLocks noGrp="1"/>
          </p:cNvSpPr>
          <p:nvPr>
            <p:ph sz="half" idx="2"/>
          </p:nvPr>
        </p:nvSpPr>
        <p:spPr/>
        <p:txBody>
          <a:bodyPr>
            <a:normAutofit/>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0862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051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Virgins Get STD’s ?</a:t>
            </a:r>
            <a:endParaRPr lang="en-US" dirty="0"/>
          </a:p>
        </p:txBody>
      </p:sp>
      <p:sp>
        <p:nvSpPr>
          <p:cNvPr id="3" name="Content Placeholder 2"/>
          <p:cNvSpPr>
            <a:spLocks noGrp="1"/>
          </p:cNvSpPr>
          <p:nvPr>
            <p:ph sz="half" idx="1"/>
          </p:nvPr>
        </p:nvSpPr>
        <p:spPr/>
        <p:txBody>
          <a:bodyPr/>
          <a:lstStyle/>
          <a:p>
            <a:endParaRPr lang="en-US" dirty="0"/>
          </a:p>
          <a:p>
            <a:r>
              <a:rPr lang="en-US" dirty="0"/>
              <a:t>Yes, they can. Many STDs spread through any type of sexual activity, including skin-to-skin contact and oral sex. This is especially true of STDs that produce genital lesions or sores.</a:t>
            </a:r>
          </a:p>
        </p:txBody>
      </p:sp>
      <p:sp>
        <p:nvSpPr>
          <p:cNvPr id="4" name="Content Placeholder 3"/>
          <p:cNvSpPr>
            <a:spLocks noGrp="1"/>
          </p:cNvSpPr>
          <p:nvPr>
            <p:ph sz="half" idx="2"/>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9338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311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STD’s</a:t>
            </a:r>
            <a:endParaRPr lang="en-US" dirty="0"/>
          </a:p>
        </p:txBody>
      </p:sp>
      <p:sp>
        <p:nvSpPr>
          <p:cNvPr id="3" name="Content Placeholder 2"/>
          <p:cNvSpPr>
            <a:spLocks noGrp="1"/>
          </p:cNvSpPr>
          <p:nvPr>
            <p:ph sz="half" idx="1"/>
          </p:nvPr>
        </p:nvSpPr>
        <p:spPr>
          <a:xfrm>
            <a:off x="498518" y="1447800"/>
            <a:ext cx="3997282" cy="5181599"/>
          </a:xfrm>
        </p:spPr>
        <p:txBody>
          <a:bodyPr>
            <a:normAutofit fontScale="77500" lnSpcReduction="20000"/>
          </a:bodyPr>
          <a:lstStyle/>
          <a:p>
            <a:pPr marL="0" indent="0">
              <a:buNone/>
            </a:pPr>
            <a:endParaRPr lang="en-US" dirty="0"/>
          </a:p>
          <a:p>
            <a:r>
              <a:rPr lang="en-US" sz="2600" dirty="0"/>
              <a:t>The best ways to avoid getting an STD are to abstain from any sexual contact and be in a monogamous, long-term relationship with an uninfected partner. To reduce your odds of getting STDs</a:t>
            </a:r>
            <a:r>
              <a:rPr lang="en-US" sz="2600" dirty="0" smtClean="0"/>
              <a:t>:</a:t>
            </a:r>
            <a:endParaRPr lang="en-US" dirty="0"/>
          </a:p>
          <a:p>
            <a:r>
              <a:rPr lang="en-US" dirty="0"/>
              <a:t>Ask your </a:t>
            </a:r>
            <a:r>
              <a:rPr lang="en-US" dirty="0" smtClean="0"/>
              <a:t>partner </a:t>
            </a:r>
            <a:r>
              <a:rPr lang="en-US" dirty="0"/>
              <a:t>if he or she has an STD.</a:t>
            </a:r>
          </a:p>
          <a:p>
            <a:r>
              <a:rPr lang="en-US" dirty="0"/>
              <a:t>Ask partners to be tested before sexual activity.</a:t>
            </a:r>
          </a:p>
          <a:p>
            <a:r>
              <a:rPr lang="en-US" dirty="0"/>
              <a:t>Use condoms.</a:t>
            </a:r>
          </a:p>
          <a:p>
            <a:r>
              <a:rPr lang="en-US" dirty="0"/>
              <a:t>Avoid sexual activity if your partner has signs of an STD.</a:t>
            </a:r>
          </a:p>
          <a:p>
            <a:r>
              <a:rPr lang="en-US" dirty="0"/>
              <a:t>Be aware of symptoms and get regular checkups with your health care provider.</a:t>
            </a:r>
          </a:p>
          <a:p>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41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6302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Limits of Condoms</a:t>
            </a:r>
            <a:endParaRPr lang="en-US" dirty="0"/>
          </a:p>
        </p:txBody>
      </p:sp>
      <p:sp>
        <p:nvSpPr>
          <p:cNvPr id="3" name="Content Placeholder 2"/>
          <p:cNvSpPr>
            <a:spLocks noGrp="1"/>
          </p:cNvSpPr>
          <p:nvPr>
            <p:ph sz="half" idx="1"/>
          </p:nvPr>
        </p:nvSpPr>
        <p:spPr>
          <a:xfrm>
            <a:off x="498518" y="1295400"/>
            <a:ext cx="3657600" cy="4830763"/>
          </a:xfrm>
        </p:spPr>
        <p:txBody>
          <a:bodyPr>
            <a:normAutofit fontScale="92500" lnSpcReduction="10000"/>
          </a:bodyPr>
          <a:lstStyle/>
          <a:p>
            <a:pPr marL="0" indent="0">
              <a:buNone/>
            </a:pPr>
            <a:endParaRPr lang="en-US" dirty="0"/>
          </a:p>
          <a:p>
            <a:r>
              <a:rPr lang="en-US" dirty="0"/>
              <a:t>While condoms are effective in preventing the spread of some STDs, they are not perfect. Condoms are better at protecting against gonorrhea, chlamydia, HIV, and </a:t>
            </a:r>
            <a:r>
              <a:rPr lang="en-US" dirty="0" err="1"/>
              <a:t>trichomoniasis</a:t>
            </a:r>
            <a:r>
              <a:rPr lang="en-US" dirty="0"/>
              <a:t>. But they offer less protection against herpes, syphilis, and genital warts. These infections can spread through contact with skin lesions that are not covered by a condom. Finally, condoms offer virtually no protection against crabs and scabies</a:t>
            </a:r>
            <a:r>
              <a:rPr lang="en-US" dirty="0" smtClean="0"/>
              <a:t>.</a:t>
            </a:r>
          </a:p>
          <a:p>
            <a:r>
              <a:rPr lang="en-US" dirty="0" smtClean="0"/>
              <a:t>THERE IS NO CONDOM TO PROTECT YOUR HEART!!!!</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953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9327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Tell your Partner</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a:p>
          <a:p>
            <a:r>
              <a:rPr lang="en-US" dirty="0"/>
              <a:t>If you think you have an STD, tell your partner(s) as soon as possible. You may be able to spread the infection even if you have already begun treatment or are using condoms. With some STDs, doctors recommend treating both partners at the same time. This may be a difficult conversation. Some people find it helpful to write a script ahead of time. Be sure to let your partner ask questions and express his or her feelings.</a:t>
            </a:r>
          </a:p>
        </p:txBody>
      </p:sp>
      <p:sp>
        <p:nvSpPr>
          <p:cNvPr id="4" name="Content Placeholder 3"/>
          <p:cNvSpPr>
            <a:spLocks noGrp="1"/>
          </p:cNvSpPr>
          <p:nvPr>
            <p:ph sz="half" idx="2"/>
          </p:nvPr>
        </p:nvSpPr>
        <p:spPr/>
        <p:txBody>
          <a:bodyPr>
            <a:normAutofit/>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55334"/>
            <a:ext cx="39338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04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STD’s and Pregnancy</a:t>
            </a:r>
            <a:endParaRPr lang="en-US" dirty="0"/>
          </a:p>
        </p:txBody>
      </p:sp>
      <p:sp>
        <p:nvSpPr>
          <p:cNvPr id="3" name="Content Placeholder 2"/>
          <p:cNvSpPr>
            <a:spLocks noGrp="1"/>
          </p:cNvSpPr>
          <p:nvPr>
            <p:ph sz="half" idx="1"/>
          </p:nvPr>
        </p:nvSpPr>
        <p:spPr/>
        <p:txBody>
          <a:bodyPr>
            <a:normAutofit fontScale="85000" lnSpcReduction="10000"/>
          </a:bodyPr>
          <a:lstStyle/>
          <a:p>
            <a:endParaRPr lang="en-US" dirty="0"/>
          </a:p>
          <a:p>
            <a:r>
              <a:rPr lang="en-US" dirty="0"/>
              <a:t>It is important for pregnant women to be checked for STDs. They can cause women to go into labor too early and may complicate delivery. Many STDs can be passed from mother to baby during pregnancy, childbirth, or after the baby is born. STDs effects on babies can include stillbirth, low birth weight, neurologic problems, blindness, liver disease, and serious infection. But there are treatments to minimize these risks. Treatment during pregnancy can cure some STDs and lower the risk of passing the infection to your baby. </a:t>
            </a:r>
          </a:p>
        </p:txBody>
      </p:sp>
      <p:sp>
        <p:nvSpPr>
          <p:cNvPr id="4" name="Content Placeholder 3"/>
          <p:cNvSpPr>
            <a:spLocks noGrp="1"/>
          </p:cNvSpPr>
          <p:nvPr>
            <p:ph sz="half" idx="2"/>
          </p:nvPr>
        </p:nvSpPr>
        <p:spPr/>
        <p:txBody>
          <a:bodyPr>
            <a:normAutofit/>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0500"/>
            <a:ext cx="46958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1728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STD’s come back?</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endParaRPr lang="en-US" dirty="0"/>
          </a:p>
          <a:p>
            <a:r>
              <a:rPr lang="en-US" dirty="0"/>
              <a:t>Most STD treatments do not protect you from getting the same infection again. A course of drugs may cure gonorrhea, syphilis, chlamydia or </a:t>
            </a:r>
            <a:r>
              <a:rPr lang="en-US" dirty="0" err="1"/>
              <a:t>trichomoniasis</a:t>
            </a:r>
            <a:r>
              <a:rPr lang="en-US" dirty="0"/>
              <a:t>, but a new exposure can start a new infection. If your partner is not treated, you can continue to pass infections back and forth. And if you're not taking the right precautions to protect yourself, you can be re-infected quickly or even pick up a second STD. </a:t>
            </a:r>
          </a:p>
        </p:txBody>
      </p:sp>
      <p:sp>
        <p:nvSpPr>
          <p:cNvPr id="4" name="Content Placeholder 3"/>
          <p:cNvSpPr>
            <a:spLocks noGrp="1"/>
          </p:cNvSpPr>
          <p:nvPr>
            <p:ph sz="half" idx="2"/>
          </p:nvPr>
        </p:nvSpPr>
        <p:spPr/>
        <p:txBody>
          <a:bodyPr>
            <a:normAutofit/>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33600"/>
            <a:ext cx="42672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211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What are STIs?</a:t>
            </a:r>
          </a:p>
        </p:txBody>
      </p:sp>
      <p:sp>
        <p:nvSpPr>
          <p:cNvPr id="39939" name="Rectangle 3"/>
          <p:cNvSpPr>
            <a:spLocks noGrp="1" noChangeArrowheads="1"/>
          </p:cNvSpPr>
          <p:nvPr>
            <p:ph idx="1"/>
          </p:nvPr>
        </p:nvSpPr>
        <p:spPr/>
        <p:txBody>
          <a:bodyPr>
            <a:normAutofit fontScale="92500" lnSpcReduction="20000"/>
          </a:bodyPr>
          <a:lstStyle/>
          <a:p>
            <a:pPr eaLnBrk="1" hangingPunct="1">
              <a:defRPr/>
            </a:pPr>
            <a:r>
              <a:rPr lang="en-US" sz="4000" dirty="0" smtClean="0"/>
              <a:t>STD/STI is short for </a:t>
            </a:r>
            <a:r>
              <a:rPr lang="en-US" sz="4000" i="1" dirty="0" smtClean="0"/>
              <a:t>sexually transmitted disease/infection .</a:t>
            </a:r>
          </a:p>
          <a:p>
            <a:pPr eaLnBrk="1" hangingPunct="1">
              <a:defRPr/>
            </a:pPr>
            <a:r>
              <a:rPr lang="en-US" sz="4000" dirty="0" smtClean="0"/>
              <a:t>Pass from one person to another through sexual contact.</a:t>
            </a:r>
          </a:p>
          <a:p>
            <a:pPr eaLnBrk="1" hangingPunct="1">
              <a:defRPr/>
            </a:pPr>
            <a:r>
              <a:rPr lang="en-US" sz="4000" dirty="0" smtClean="0"/>
              <a:t> They can be prevented if the proper precautions are taken. Some may be cured. </a:t>
            </a:r>
          </a:p>
        </p:txBody>
      </p:sp>
    </p:spTree>
    <p:extLst>
      <p:ext uri="{BB962C8B-B14F-4D97-AF65-F5344CB8AC3E}">
        <p14:creationId xmlns:p14="http://schemas.microsoft.com/office/powerpoint/2010/main" val="2915623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 </a:t>
            </a:r>
            <a:r>
              <a:rPr lang="en-US" dirty="0" err="1" smtClean="0"/>
              <a:t>vs</a:t>
            </a:r>
            <a:r>
              <a:rPr lang="en-US" dirty="0" smtClean="0"/>
              <a:t> STI</a:t>
            </a:r>
            <a:endParaRPr lang="en-US" dirty="0"/>
          </a:p>
        </p:txBody>
      </p:sp>
      <p:sp>
        <p:nvSpPr>
          <p:cNvPr id="3" name="Content Placeholder 2"/>
          <p:cNvSpPr>
            <a:spLocks noGrp="1"/>
          </p:cNvSpPr>
          <p:nvPr>
            <p:ph sz="quarter" idx="1"/>
          </p:nvPr>
        </p:nvSpPr>
        <p:spPr>
          <a:xfrm>
            <a:off x="228600" y="1905000"/>
            <a:ext cx="8305800" cy="4648200"/>
          </a:xfrm>
        </p:spPr>
        <p:txBody>
          <a:bodyPr/>
          <a:lstStyle/>
          <a:p>
            <a:r>
              <a:rPr lang="en-US" dirty="0" smtClean="0"/>
              <a:t>Why is sexually transmitted</a:t>
            </a:r>
            <a:r>
              <a:rPr lang="en-US" i="1" u="sng" dirty="0" smtClean="0"/>
              <a:t> infection ,</a:t>
            </a:r>
            <a:r>
              <a:rPr lang="en-US" dirty="0" smtClean="0"/>
              <a:t> as opposed to sexually transmitted disease, now the preferred term?</a:t>
            </a:r>
          </a:p>
          <a:p>
            <a:pPr lvl="1"/>
            <a:r>
              <a:rPr lang="en-US" dirty="0" smtClean="0"/>
              <a:t>A person who is </a:t>
            </a:r>
            <a:r>
              <a:rPr lang="en-US" b="1" i="1" dirty="0" smtClean="0"/>
              <a:t>infected</a:t>
            </a:r>
            <a:r>
              <a:rPr lang="en-US" b="1" dirty="0" smtClean="0"/>
              <a:t> </a:t>
            </a:r>
            <a:r>
              <a:rPr lang="en-US" dirty="0" smtClean="0"/>
              <a:t>with an STI could </a:t>
            </a:r>
            <a:r>
              <a:rPr lang="en-US" b="1" i="1" dirty="0" smtClean="0"/>
              <a:t>infect</a:t>
            </a:r>
            <a:r>
              <a:rPr lang="en-US" dirty="0" smtClean="0"/>
              <a:t> others but not show any signs of having a </a:t>
            </a:r>
            <a:r>
              <a:rPr lang="en-US" b="1" i="1" dirty="0" smtClean="0"/>
              <a:t>disease</a:t>
            </a:r>
            <a:r>
              <a:rPr lang="en-US" dirty="0" smtClean="0"/>
              <a:t>.</a:t>
            </a:r>
          </a:p>
          <a:p>
            <a:pPr lvl="1"/>
            <a:r>
              <a:rPr lang="en-US" dirty="0" smtClean="0"/>
              <a:t>Some STIs can also be transferred thru inanimate objects (needles) and </a:t>
            </a:r>
            <a:r>
              <a:rPr lang="en-US" b="1" i="1" dirty="0" smtClean="0"/>
              <a:t>infect</a:t>
            </a:r>
            <a:r>
              <a:rPr lang="en-US" dirty="0" smtClean="0"/>
              <a:t> others.</a:t>
            </a:r>
            <a:endParaRPr lang="en-US" dirty="0"/>
          </a:p>
        </p:txBody>
      </p:sp>
    </p:spTree>
    <p:extLst>
      <p:ext uri="{BB962C8B-B14F-4D97-AF65-F5344CB8AC3E}">
        <p14:creationId xmlns:p14="http://schemas.microsoft.com/office/powerpoint/2010/main" val="3019098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BASIC FACTS</a:t>
            </a:r>
          </a:p>
        </p:txBody>
      </p:sp>
      <p:sp>
        <p:nvSpPr>
          <p:cNvPr id="40963" name="Rectangle 3"/>
          <p:cNvSpPr>
            <a:spLocks noGrp="1" noChangeArrowheads="1"/>
          </p:cNvSpPr>
          <p:nvPr>
            <p:ph idx="1"/>
          </p:nvPr>
        </p:nvSpPr>
        <p:spPr/>
        <p:txBody>
          <a:bodyPr>
            <a:normAutofit fontScale="92500" lnSpcReduction="10000"/>
          </a:bodyPr>
          <a:lstStyle/>
          <a:p>
            <a:pPr marL="1371600" lvl="2" indent="-457200" eaLnBrk="1" hangingPunct="1">
              <a:defRPr/>
            </a:pPr>
            <a:r>
              <a:rPr lang="en-US" sz="2800" dirty="0" smtClean="0"/>
              <a:t>There are more that 20 million cases of STIs reported each year in the U.S. 30% occur in adolescents.</a:t>
            </a:r>
          </a:p>
          <a:p>
            <a:pPr marL="1371600" lvl="2" indent="-457200" eaLnBrk="1" hangingPunct="1">
              <a:defRPr/>
            </a:pPr>
            <a:r>
              <a:rPr lang="en-US" sz="2800" dirty="0" smtClean="0"/>
              <a:t>STIs can be serious and life threatening.</a:t>
            </a:r>
          </a:p>
          <a:p>
            <a:pPr marL="1371600" lvl="2" indent="-457200" eaLnBrk="1" hangingPunct="1">
              <a:buFont typeface="Wingdings" pitchFamily="2" charset="2"/>
              <a:buNone/>
              <a:defRPr/>
            </a:pPr>
            <a:endParaRPr lang="en-US" sz="2800" dirty="0" smtClean="0"/>
          </a:p>
          <a:p>
            <a:pPr marL="1371600" lvl="2" indent="-457200" eaLnBrk="1" hangingPunct="1">
              <a:defRPr/>
            </a:pPr>
            <a:r>
              <a:rPr lang="en-US" sz="2800" dirty="0" smtClean="0"/>
              <a:t>STIs are caused by pathogens that are transmitted from an infected person to an uninfected person during intimate sexual contact</a:t>
            </a:r>
            <a:r>
              <a:rPr lang="en-US" dirty="0" smtClean="0"/>
              <a:t>.</a:t>
            </a:r>
          </a:p>
        </p:txBody>
      </p:sp>
    </p:spTree>
    <p:extLst>
      <p:ext uri="{BB962C8B-B14F-4D97-AF65-F5344CB8AC3E}">
        <p14:creationId xmlns:p14="http://schemas.microsoft.com/office/powerpoint/2010/main" val="26055323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Abstinence</a:t>
            </a:r>
          </a:p>
        </p:txBody>
      </p:sp>
      <p:sp>
        <p:nvSpPr>
          <p:cNvPr id="49155" name="Rectangle 3"/>
          <p:cNvSpPr>
            <a:spLocks noGrp="1" noChangeArrowheads="1"/>
          </p:cNvSpPr>
          <p:nvPr>
            <p:ph idx="1"/>
          </p:nvPr>
        </p:nvSpPr>
        <p:spPr/>
        <p:txBody>
          <a:bodyPr/>
          <a:lstStyle/>
          <a:p>
            <a:pPr eaLnBrk="1" hangingPunct="1">
              <a:defRPr/>
            </a:pPr>
            <a:r>
              <a:rPr lang="en-US" dirty="0" smtClean="0"/>
              <a:t>Only 100% effective way of avoiding a sexually transmitted disease.</a:t>
            </a:r>
          </a:p>
          <a:p>
            <a:pPr eaLnBrk="1" hangingPunct="1">
              <a:defRPr/>
            </a:pPr>
            <a:endParaRPr lang="en-US" dirty="0" smtClean="0"/>
          </a:p>
          <a:p>
            <a:pPr eaLnBrk="1" hangingPunct="1">
              <a:defRPr/>
            </a:pPr>
            <a:r>
              <a:rPr lang="en-US" dirty="0" smtClean="0"/>
              <a:t>Abstinence is refraining from any sexual activity that involves genital contact.</a:t>
            </a:r>
          </a:p>
          <a:p>
            <a:pPr lvl="2" eaLnBrk="1" hangingPunct="1">
              <a:defRPr/>
            </a:pPr>
            <a:r>
              <a:rPr lang="en-US" dirty="0" smtClean="0"/>
              <a:t>Vaginal Intercourse</a:t>
            </a:r>
          </a:p>
          <a:p>
            <a:pPr lvl="2" eaLnBrk="1" hangingPunct="1">
              <a:defRPr/>
            </a:pPr>
            <a:r>
              <a:rPr lang="en-US" dirty="0" smtClean="0"/>
              <a:t>Oral Sex</a:t>
            </a:r>
          </a:p>
          <a:p>
            <a:pPr lvl="2" eaLnBrk="1" hangingPunct="1">
              <a:defRPr/>
            </a:pPr>
            <a:r>
              <a:rPr lang="en-US" dirty="0" smtClean="0"/>
              <a:t>Anal Intercourse</a:t>
            </a:r>
          </a:p>
        </p:txBody>
      </p:sp>
    </p:spTree>
    <p:extLst>
      <p:ext uri="{BB962C8B-B14F-4D97-AF65-F5344CB8AC3E}">
        <p14:creationId xmlns:p14="http://schemas.microsoft.com/office/powerpoint/2010/main" val="13832876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Three different kinds of STIs</a:t>
            </a:r>
          </a:p>
        </p:txBody>
      </p:sp>
      <p:sp>
        <p:nvSpPr>
          <p:cNvPr id="41987" name="Rectangle 3"/>
          <p:cNvSpPr>
            <a:spLocks noGrp="1" noChangeArrowheads="1"/>
          </p:cNvSpPr>
          <p:nvPr>
            <p:ph idx="1"/>
          </p:nvPr>
        </p:nvSpPr>
        <p:spPr/>
        <p:txBody>
          <a:bodyPr>
            <a:normAutofit fontScale="92500" lnSpcReduction="20000"/>
          </a:bodyPr>
          <a:lstStyle/>
          <a:p>
            <a:pPr eaLnBrk="1" hangingPunct="1">
              <a:defRPr/>
            </a:pPr>
            <a:r>
              <a:rPr lang="en-US" sz="4000" dirty="0" smtClean="0"/>
              <a:t>Bacterial- CAN be cured</a:t>
            </a:r>
          </a:p>
          <a:p>
            <a:pPr eaLnBrk="1" hangingPunct="1">
              <a:buFont typeface="Wingdings" pitchFamily="2" charset="2"/>
              <a:buNone/>
              <a:defRPr/>
            </a:pPr>
            <a:endParaRPr lang="en-US" sz="4000" dirty="0" smtClean="0"/>
          </a:p>
          <a:p>
            <a:pPr eaLnBrk="1" hangingPunct="1">
              <a:defRPr/>
            </a:pPr>
            <a:r>
              <a:rPr lang="en-US" sz="4000" dirty="0" smtClean="0"/>
              <a:t>Viral – CANNOT be cured! Will remain inside your body forever.</a:t>
            </a:r>
          </a:p>
          <a:p>
            <a:pPr eaLnBrk="1" hangingPunct="1">
              <a:buFont typeface="Wingdings" pitchFamily="2" charset="2"/>
              <a:buNone/>
              <a:defRPr/>
            </a:pPr>
            <a:endParaRPr lang="en-US" sz="4000" dirty="0" smtClean="0"/>
          </a:p>
          <a:p>
            <a:pPr eaLnBrk="1" hangingPunct="1">
              <a:defRPr/>
            </a:pPr>
            <a:r>
              <a:rPr lang="en-US" sz="4000" dirty="0" smtClean="0"/>
              <a:t>Parasite/Fungal – CAN be cured</a:t>
            </a:r>
          </a:p>
        </p:txBody>
      </p:sp>
    </p:spTree>
    <p:extLst>
      <p:ext uri="{BB962C8B-B14F-4D97-AF65-F5344CB8AC3E}">
        <p14:creationId xmlns:p14="http://schemas.microsoft.com/office/powerpoint/2010/main" val="24078057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Genital Warts (HPV)</a:t>
            </a:r>
            <a:endParaRPr lang="en-US" dirty="0"/>
          </a:p>
        </p:txBody>
      </p:sp>
      <p:sp>
        <p:nvSpPr>
          <p:cNvPr id="3" name="Content Placeholder 2"/>
          <p:cNvSpPr>
            <a:spLocks noGrp="1"/>
          </p:cNvSpPr>
          <p:nvPr>
            <p:ph idx="1"/>
          </p:nvPr>
        </p:nvSpPr>
        <p:spPr>
          <a:xfrm>
            <a:off x="457200" y="1600200"/>
            <a:ext cx="3429000" cy="4525963"/>
          </a:xfrm>
        </p:spPr>
        <p:txBody>
          <a:bodyPr>
            <a:normAutofit fontScale="85000" lnSpcReduction="10000"/>
          </a:bodyPr>
          <a:lstStyle/>
          <a:p>
            <a:r>
              <a:rPr lang="en-US" dirty="0" smtClean="0"/>
              <a:t>You don’t have to have sex to get an STD. Skin-to-skin contact is enough to spread HPV, the virus family that causes genital warts. Some types cause warts and are usually harmless, but others may lead to cervical or anal cancer. Vaccines can protect against some of the most dangerous types.</a:t>
            </a:r>
          </a:p>
          <a:p>
            <a:endParaRPr lang="en-US" dirty="0" smtClean="0"/>
          </a:p>
          <a:p>
            <a:r>
              <a:rPr lang="en-US" dirty="0" smtClean="0"/>
              <a:t>Signs: Pink or flesh-colored warts that are raised, flat, or shaped like cauliflower. Often there are no symptoms.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6958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00533" y="5706533"/>
            <a:ext cx="184666" cy="369332"/>
          </a:xfrm>
          <a:prstGeom prst="rect">
            <a:avLst/>
          </a:prstGeom>
          <a:noFill/>
        </p:spPr>
        <p:txBody>
          <a:bodyPr wrap="none" rtlCol="0">
            <a:spAutoFit/>
          </a:bodyPr>
          <a:lstStyle/>
          <a:p>
            <a:endParaRPr lang="en-US" dirty="0"/>
          </a:p>
        </p:txBody>
      </p:sp>
      <p:pic>
        <p:nvPicPr>
          <p:cNvPr id="6" name="Picture 7" descr="warts2"/>
          <p:cNvPicPr>
            <a:picLocks noChangeAspect="1" noChangeArrowheads="1"/>
          </p:cNvPicPr>
          <p:nvPr/>
        </p:nvPicPr>
        <p:blipFill>
          <a:blip r:embed="rId3" cstate="print"/>
          <a:srcRect/>
          <a:stretch>
            <a:fillRect/>
          </a:stretch>
        </p:blipFill>
        <p:spPr bwMode="auto">
          <a:xfrm>
            <a:off x="4191000" y="4757737"/>
            <a:ext cx="2514600" cy="2100263"/>
          </a:xfrm>
          <a:prstGeom prst="rect">
            <a:avLst/>
          </a:prstGeom>
          <a:noFill/>
        </p:spPr>
      </p:pic>
      <p:pic>
        <p:nvPicPr>
          <p:cNvPr id="7" name="Picture 5" descr="Warts anus genital_warts_64.jpg">
            <a:hlinkClick r:id="rId4"/>
          </p:cNvPr>
          <p:cNvPicPr>
            <a:picLocks noChangeAspect="1" noChangeArrowheads="1"/>
          </p:cNvPicPr>
          <p:nvPr/>
        </p:nvPicPr>
        <p:blipFill>
          <a:blip r:embed="rId5" cstate="print"/>
          <a:srcRect/>
          <a:stretch>
            <a:fillRect/>
          </a:stretch>
        </p:blipFill>
        <p:spPr bwMode="auto">
          <a:xfrm>
            <a:off x="6629400" y="4759325"/>
            <a:ext cx="2286000" cy="2098675"/>
          </a:xfrm>
          <a:prstGeom prst="rect">
            <a:avLst/>
          </a:prstGeom>
          <a:noFill/>
        </p:spPr>
      </p:pic>
    </p:spTree>
    <p:extLst>
      <p:ext uri="{BB962C8B-B14F-4D97-AF65-F5344CB8AC3E}">
        <p14:creationId xmlns:p14="http://schemas.microsoft.com/office/powerpoint/2010/main" val="33972090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Crabs (Pubic Lice</a:t>
            </a:r>
            <a:r>
              <a:rPr lang="en-US" dirty="0" smtClean="0"/>
              <a:t>)</a:t>
            </a:r>
            <a:endParaRPr lang="en-US" dirty="0"/>
          </a:p>
        </p:txBody>
      </p:sp>
      <p:sp>
        <p:nvSpPr>
          <p:cNvPr id="3" name="Content Placeholder 2"/>
          <p:cNvSpPr>
            <a:spLocks noGrp="1"/>
          </p:cNvSpPr>
          <p:nvPr>
            <p:ph idx="1"/>
          </p:nvPr>
        </p:nvSpPr>
        <p:spPr>
          <a:xfrm>
            <a:off x="301752" y="1527048"/>
            <a:ext cx="4270248" cy="4572000"/>
          </a:xfrm>
        </p:spPr>
        <p:txBody>
          <a:bodyPr>
            <a:normAutofit fontScale="92500" lnSpcReduction="10000"/>
          </a:bodyPr>
          <a:lstStyle/>
          <a:p>
            <a:r>
              <a:rPr lang="en-US" dirty="0" smtClean="0"/>
              <a:t>"</a:t>
            </a:r>
            <a:r>
              <a:rPr lang="en-US" dirty="0"/>
              <a:t>Crabs" is the common term for lice that set up shop in pubic hair. The term comes from the shape of the tiny parasites, which look very different from head or body lice. The creatures crawl from one person to another during close contact. Pubic lice can be killed with over-the-counter lice-killing lotions.</a:t>
            </a:r>
          </a:p>
          <a:p>
            <a:endParaRPr lang="en-US" dirty="0"/>
          </a:p>
          <a:p>
            <a:r>
              <a:rPr lang="en-US" dirty="0"/>
              <a:t>Symptoms: Intense itching, tiny eggs attached to pubic hair, or crawling lice.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0100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78133" y="4487333"/>
            <a:ext cx="184666" cy="369332"/>
          </a:xfrm>
          <a:prstGeom prst="rect">
            <a:avLst/>
          </a:prstGeom>
          <a:noFill/>
        </p:spPr>
        <p:txBody>
          <a:bodyPr wrap="none" rtlCol="0">
            <a:spAutoFit/>
          </a:bodyPr>
          <a:lstStyle/>
          <a:p>
            <a:endParaRPr lang="en-US" dirty="0"/>
          </a:p>
        </p:txBody>
      </p:sp>
      <p:pic>
        <p:nvPicPr>
          <p:cNvPr id="6" name="Picture 4" descr="crabs3"/>
          <p:cNvPicPr>
            <a:picLocks noChangeAspect="1" noChangeArrowheads="1"/>
          </p:cNvPicPr>
          <p:nvPr/>
        </p:nvPicPr>
        <p:blipFill>
          <a:blip r:embed="rId3" cstate="print"/>
          <a:srcRect l="16538" r="16538"/>
          <a:stretch>
            <a:fillRect/>
          </a:stretch>
        </p:blipFill>
        <p:spPr>
          <a:xfrm>
            <a:off x="4800600" y="3276600"/>
            <a:ext cx="4191000" cy="3415821"/>
          </a:xfrm>
          <a:prstGeom prst="rect">
            <a:avLst/>
          </a:prstGeom>
          <a:noFill/>
          <a:ln/>
        </p:spPr>
      </p:pic>
    </p:spTree>
    <p:extLst>
      <p:ext uri="{BB962C8B-B14F-4D97-AF65-F5344CB8AC3E}">
        <p14:creationId xmlns:p14="http://schemas.microsoft.com/office/powerpoint/2010/main" val="1709011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147</TotalTime>
  <Words>2250</Words>
  <Application>Microsoft Macintosh PowerPoint</Application>
  <PresentationFormat>On-screen Show (4:3)</PresentationFormat>
  <Paragraphs>129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Advantage</vt:lpstr>
      <vt:lpstr>Sexually Transmitted Diseases</vt:lpstr>
      <vt:lpstr>Interesting Facts</vt:lpstr>
      <vt:lpstr>What are STIs?</vt:lpstr>
      <vt:lpstr>STD vs STI</vt:lpstr>
      <vt:lpstr>BASIC FACTS</vt:lpstr>
      <vt:lpstr>Abstinence</vt:lpstr>
      <vt:lpstr>Three different kinds of STIs</vt:lpstr>
      <vt:lpstr>Genital Warts (HPV)</vt:lpstr>
      <vt:lpstr>Crabs (Pubic Lice)</vt:lpstr>
      <vt:lpstr>Scabies</vt:lpstr>
      <vt:lpstr>The Clap (Gonorrhea)</vt:lpstr>
      <vt:lpstr>Syphilis</vt:lpstr>
      <vt:lpstr>Chlamydia</vt:lpstr>
      <vt:lpstr>Herpes</vt:lpstr>
      <vt:lpstr>Herpes Simplex Virus Type 2</vt:lpstr>
      <vt:lpstr>Hepatitis</vt:lpstr>
      <vt:lpstr>HIV/AIDS</vt:lpstr>
      <vt:lpstr>HIV/AIDS  Testing</vt:lpstr>
      <vt:lpstr>HIV/AIDS  Treatment Options                           NO CURE</vt:lpstr>
      <vt:lpstr>Trichomoniasis</vt:lpstr>
      <vt:lpstr>Pelvic Inflammatory Disease   PID</vt:lpstr>
      <vt:lpstr>Who is at risk for STD’s?</vt:lpstr>
      <vt:lpstr>Can Virgins Get STD’s ?</vt:lpstr>
      <vt:lpstr>Preventing STD’s</vt:lpstr>
      <vt:lpstr>The Limits of Condoms</vt:lpstr>
      <vt:lpstr>How to Tell your Partner</vt:lpstr>
      <vt:lpstr>STD’s and Pregnancy</vt:lpstr>
      <vt:lpstr>Can STD’s come 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 Terwilliger</dc:creator>
  <cp:lastModifiedBy>Jaclyn Terwilliger</cp:lastModifiedBy>
  <cp:revision>18</cp:revision>
  <dcterms:created xsi:type="dcterms:W3CDTF">2011-04-18T16:31:28Z</dcterms:created>
  <dcterms:modified xsi:type="dcterms:W3CDTF">2014-02-02T20:13:18Z</dcterms:modified>
</cp:coreProperties>
</file>