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snapToObjects="1">
      <p:cViewPr varScale="1">
        <p:scale>
          <a:sx n="62" d="100"/>
          <a:sy n="62" d="100"/>
        </p:scale>
        <p:origin x="-120" y="-472"/>
      </p:cViewPr>
      <p:guideLst>
        <p:guide orient="horz" pos="2160"/>
        <p:guide pos="2880"/>
      </p:guideLst>
    </p:cSldViewPr>
  </p:slideViewPr>
  <p:outlineViewPr>
    <p:cViewPr>
      <p:scale>
        <a:sx n="33" d="100"/>
        <a:sy n="33" d="100"/>
      </p:scale>
      <p:origin x="160" y="4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8DDD61D-F5B4-0B4F-9DEA-5E8C156BA152}" type="datetimeFigureOut">
              <a:rPr lang="en-US" smtClean="0"/>
              <a:t>1/22/14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8DDD61D-F5B4-0B4F-9DEA-5E8C156BA152}"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536E7-C0D9-C941-A234-5E0C4751B8F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8DDD61D-F5B4-0B4F-9DEA-5E8C156BA152}"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536E7-C0D9-C941-A234-5E0C4751B8F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DDD61D-F5B4-0B4F-9DEA-5E8C156BA15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36E7-C0D9-C941-A234-5E0C4751B8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DDD61D-F5B4-0B4F-9DEA-5E8C156BA15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36E7-C0D9-C941-A234-5E0C4751B8F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DDD61D-F5B4-0B4F-9DEA-5E8C156BA15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36E7-C0D9-C941-A234-5E0C4751B8F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DDD61D-F5B4-0B4F-9DEA-5E8C156BA15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36E7-C0D9-C941-A234-5E0C4751B8F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8DDD61D-F5B4-0B4F-9DEA-5E8C156BA152}" type="datetimeFigureOut">
              <a:rPr lang="en-US" smtClean="0"/>
              <a:t>1/22/14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8DDD61D-F5B4-0B4F-9DEA-5E8C156BA152}" type="datetimeFigureOut">
              <a:rPr lang="en-US" smtClean="0"/>
              <a:t>1/22/14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54536E7-C0D9-C941-A234-5E0C4751B8F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8DDD61D-F5B4-0B4F-9DEA-5E8C156BA152}"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536E7-C0D9-C941-A234-5E0C4751B8F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54536E7-C0D9-C941-A234-5E0C4751B8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8DDD61D-F5B4-0B4F-9DEA-5E8C156BA152}"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536E7-C0D9-C941-A234-5E0C4751B8F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8DDD61D-F5B4-0B4F-9DEA-5E8C156BA152}" type="datetimeFigureOut">
              <a:rPr lang="en-US" smtClean="0"/>
              <a:t>1/22/14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54536E7-C0D9-C941-A234-5E0C4751B8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5" Type="http://schemas.openxmlformats.org/officeDocument/2006/relationships/image" Target="../media/image20.jpeg"/><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wmf"/><Relationship Id="rId3"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e.georgetown.edu/images/TCselfexamdiagram_1.jpg" TargetMode="External"/><Relationship Id="rId3" Type="http://schemas.openxmlformats.org/officeDocument/2006/relationships/image" Target="../media/image5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 Id="rId3"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 Id="rId3"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prostatitisdr.com/img/enlarged_prostate.jpg" TargetMode="External"/><Relationship Id="rId3" Type="http://schemas.openxmlformats.org/officeDocument/2006/relationships/image" Target="../media/image6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Endocrine System</a:t>
            </a:r>
            <a:endParaRPr lang="en-US" dirty="0"/>
          </a:p>
        </p:txBody>
      </p:sp>
      <p:sp>
        <p:nvSpPr>
          <p:cNvPr id="5" name="Subtitle 4"/>
          <p:cNvSpPr>
            <a:spLocks noGrp="1"/>
          </p:cNvSpPr>
          <p:nvPr>
            <p:ph type="subTitle" idx="1"/>
          </p:nvPr>
        </p:nvSpPr>
        <p:spPr/>
        <p:txBody>
          <a:bodyPr/>
          <a:lstStyle/>
          <a:p>
            <a:pPr algn="ctr"/>
            <a:r>
              <a:rPr lang="en-US" dirty="0" smtClean="0"/>
              <a:t>Regulates the body’s functions. </a:t>
            </a:r>
            <a:endParaRPr lang="en-US" dirty="0"/>
          </a:p>
        </p:txBody>
      </p:sp>
    </p:spTree>
    <p:extLst>
      <p:ext uri="{BB962C8B-B14F-4D97-AF65-F5344CB8AC3E}">
        <p14:creationId xmlns:p14="http://schemas.microsoft.com/office/powerpoint/2010/main" val="224440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Your Endocrine Health</a:t>
            </a:r>
            <a:endParaRPr lang="en-US" dirty="0"/>
          </a:p>
        </p:txBody>
      </p:sp>
      <p:sp>
        <p:nvSpPr>
          <p:cNvPr id="3" name="Content Placeholder 2"/>
          <p:cNvSpPr>
            <a:spLocks noGrp="1"/>
          </p:cNvSpPr>
          <p:nvPr>
            <p:ph sz="half" idx="1"/>
          </p:nvPr>
        </p:nvSpPr>
        <p:spPr/>
        <p:txBody>
          <a:bodyPr/>
          <a:lstStyle/>
          <a:p>
            <a:r>
              <a:rPr lang="en-US" dirty="0">
                <a:solidFill>
                  <a:srgbClr val="292929"/>
                </a:solidFill>
              </a:rPr>
              <a:t>Eat balanced meals to ensure that you get the nutrients you need.</a:t>
            </a:r>
          </a:p>
          <a:p>
            <a:r>
              <a:rPr lang="en-US" dirty="0">
                <a:solidFill>
                  <a:srgbClr val="292929"/>
                </a:solidFill>
              </a:rPr>
              <a:t>Use stress-management techniques. </a:t>
            </a:r>
          </a:p>
          <a:p>
            <a:r>
              <a:rPr lang="en-US" dirty="0">
                <a:solidFill>
                  <a:srgbClr val="292929"/>
                </a:solidFill>
              </a:rPr>
              <a:t>Get 8 ½ to 9 hours of sleep every night. </a:t>
            </a:r>
          </a:p>
          <a:p>
            <a:r>
              <a:rPr lang="en-US" dirty="0">
                <a:solidFill>
                  <a:srgbClr val="292929"/>
                </a:solidFill>
              </a:rPr>
              <a:t>Engage in regular physical activity. </a:t>
            </a:r>
          </a:p>
          <a:p>
            <a:r>
              <a:rPr lang="en-US" dirty="0">
                <a:solidFill>
                  <a:srgbClr val="292929"/>
                </a:solidFill>
              </a:rPr>
              <a:t>Have regular medical checkups. </a:t>
            </a:r>
          </a:p>
          <a:p>
            <a:pPr marL="0" indent="0">
              <a:buNone/>
            </a:pPr>
            <a:endParaRPr lang="en-US" dirty="0"/>
          </a:p>
        </p:txBody>
      </p:sp>
      <p:pic>
        <p:nvPicPr>
          <p:cNvPr id="5" name="Content Placeholder 4"/>
          <p:cNvPicPr>
            <a:picLocks noGrp="1" noChangeAspect="1"/>
          </p:cNvPicPr>
          <p:nvPr>
            <p:ph sz="half" idx="2"/>
          </p:nvPr>
        </p:nvPicPr>
        <p:blipFill>
          <a:blip r:embed="rId2"/>
          <a:srcRect l="5631" r="5631"/>
          <a:stretch>
            <a:fillRect/>
          </a:stretch>
        </p:blipFill>
        <p:spPr>
          <a:xfrm>
            <a:off x="4156118" y="1164521"/>
            <a:ext cx="1645312" cy="1862402"/>
          </a:xfrm>
        </p:spPr>
      </p:pic>
      <p:pic>
        <p:nvPicPr>
          <p:cNvPr id="6" name="Picture 5"/>
          <p:cNvPicPr>
            <a:picLocks noChangeAspect="1"/>
          </p:cNvPicPr>
          <p:nvPr/>
        </p:nvPicPr>
        <p:blipFill>
          <a:blip r:embed="rId3"/>
          <a:stretch>
            <a:fillRect/>
          </a:stretch>
        </p:blipFill>
        <p:spPr>
          <a:xfrm>
            <a:off x="5801430" y="2190883"/>
            <a:ext cx="2508116" cy="1672077"/>
          </a:xfrm>
          <a:prstGeom prst="rect">
            <a:avLst/>
          </a:prstGeom>
        </p:spPr>
      </p:pic>
      <p:pic>
        <p:nvPicPr>
          <p:cNvPr id="7" name="Picture 6"/>
          <p:cNvPicPr>
            <a:picLocks noChangeAspect="1"/>
          </p:cNvPicPr>
          <p:nvPr/>
        </p:nvPicPr>
        <p:blipFill>
          <a:blip r:embed="rId4"/>
          <a:stretch>
            <a:fillRect/>
          </a:stretch>
        </p:blipFill>
        <p:spPr>
          <a:xfrm>
            <a:off x="4156118" y="3671792"/>
            <a:ext cx="1864160" cy="1236019"/>
          </a:xfrm>
          <a:prstGeom prst="rect">
            <a:avLst/>
          </a:prstGeom>
        </p:spPr>
      </p:pic>
      <p:pic>
        <p:nvPicPr>
          <p:cNvPr id="8" name="Picture 7"/>
          <p:cNvPicPr>
            <a:picLocks noChangeAspect="1"/>
          </p:cNvPicPr>
          <p:nvPr/>
        </p:nvPicPr>
        <p:blipFill>
          <a:blip r:embed="rId5"/>
          <a:stretch>
            <a:fillRect/>
          </a:stretch>
        </p:blipFill>
        <p:spPr>
          <a:xfrm>
            <a:off x="6016686" y="4353548"/>
            <a:ext cx="3127313" cy="1284001"/>
          </a:xfrm>
          <a:prstGeom prst="rect">
            <a:avLst/>
          </a:prstGeom>
        </p:spPr>
      </p:pic>
      <p:pic>
        <p:nvPicPr>
          <p:cNvPr id="9" name="Picture 8"/>
          <p:cNvPicPr>
            <a:picLocks noChangeAspect="1"/>
          </p:cNvPicPr>
          <p:nvPr/>
        </p:nvPicPr>
        <p:blipFill>
          <a:blip r:embed="rId6"/>
          <a:stretch>
            <a:fillRect/>
          </a:stretch>
        </p:blipFill>
        <p:spPr>
          <a:xfrm>
            <a:off x="3970615" y="5258495"/>
            <a:ext cx="2253420" cy="1566504"/>
          </a:xfrm>
          <a:prstGeom prst="rect">
            <a:avLst/>
          </a:prstGeom>
        </p:spPr>
      </p:pic>
    </p:spTree>
    <p:extLst>
      <p:ext uri="{BB962C8B-B14F-4D97-AF65-F5344CB8AC3E}">
        <p14:creationId xmlns:p14="http://schemas.microsoft.com/office/powerpoint/2010/main" val="189119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Female </a:t>
            </a:r>
            <a:br>
              <a:rPr lang="en-US" dirty="0" smtClean="0"/>
            </a:br>
            <a:r>
              <a:rPr lang="en-US" dirty="0" smtClean="0"/>
              <a:t>Reproductive System</a:t>
            </a:r>
            <a:endParaRPr lang="en-US" dirty="0"/>
          </a:p>
        </p:txBody>
      </p:sp>
      <p:pic>
        <p:nvPicPr>
          <p:cNvPr id="4" name="Picture 3" descr="outsidef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060287" cy="3238363"/>
          </a:xfrm>
          <a:prstGeom prst="rect">
            <a:avLst/>
          </a:prstGeom>
        </p:spPr>
      </p:pic>
      <p:pic>
        <p:nvPicPr>
          <p:cNvPr id="5" name="Picture 4" descr="femaleinternalfi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63" y="3148602"/>
            <a:ext cx="3943324" cy="3709398"/>
          </a:xfrm>
          <a:prstGeom prst="rect">
            <a:avLst/>
          </a:prstGeom>
        </p:spPr>
      </p:pic>
    </p:spTree>
    <p:extLst>
      <p:ext uri="{BB962C8B-B14F-4D97-AF65-F5344CB8AC3E}">
        <p14:creationId xmlns:p14="http://schemas.microsoft.com/office/powerpoint/2010/main" val="311317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the Female </a:t>
            </a:r>
            <a:r>
              <a:rPr lang="en-US" dirty="0"/>
              <a:t>R</a:t>
            </a:r>
            <a:r>
              <a:rPr lang="en-US" dirty="0" smtClean="0"/>
              <a:t>eproductive System do?</a:t>
            </a:r>
            <a:endParaRPr lang="en-US" dirty="0"/>
          </a:p>
        </p:txBody>
      </p:sp>
      <p:sp>
        <p:nvSpPr>
          <p:cNvPr id="7" name="Content Placeholder 6"/>
          <p:cNvSpPr>
            <a:spLocks noGrp="1"/>
          </p:cNvSpPr>
          <p:nvPr>
            <p:ph sz="half" idx="17"/>
          </p:nvPr>
        </p:nvSpPr>
        <p:spPr/>
        <p:txBody>
          <a:bodyPr/>
          <a:lstStyle/>
          <a:p>
            <a:r>
              <a:rPr lang="en-US" dirty="0" smtClean="0"/>
              <a:t>Produce Eggs (Ova)</a:t>
            </a:r>
          </a:p>
          <a:p>
            <a:endParaRPr lang="en-US" dirty="0"/>
          </a:p>
        </p:txBody>
      </p:sp>
      <p:sp>
        <p:nvSpPr>
          <p:cNvPr id="8" name="Content Placeholder 7"/>
          <p:cNvSpPr>
            <a:spLocks noGrp="1"/>
          </p:cNvSpPr>
          <p:nvPr>
            <p:ph sz="half" idx="18"/>
          </p:nvPr>
        </p:nvSpPr>
        <p:spPr>
          <a:xfrm>
            <a:off x="502920" y="3760097"/>
            <a:ext cx="3657413" cy="1487328"/>
          </a:xfrm>
        </p:spPr>
        <p:txBody>
          <a:bodyPr/>
          <a:lstStyle/>
          <a:p>
            <a:r>
              <a:rPr lang="en-US" dirty="0" smtClean="0"/>
              <a:t>Protect and nourish the fertilized egg until it is fully developed</a:t>
            </a:r>
            <a:endParaRPr lang="en-US" dirty="0"/>
          </a:p>
        </p:txBody>
      </p:sp>
      <p:sp>
        <p:nvSpPr>
          <p:cNvPr id="5" name="Content Placeholder 4"/>
          <p:cNvSpPr>
            <a:spLocks noGrp="1"/>
          </p:cNvSpPr>
          <p:nvPr>
            <p:ph sz="half" idx="1"/>
          </p:nvPr>
        </p:nvSpPr>
        <p:spPr/>
        <p:txBody>
          <a:bodyPr/>
          <a:lstStyle/>
          <a:p>
            <a:r>
              <a:rPr lang="en-US" dirty="0" smtClean="0"/>
              <a:t>Have Sexual Intercourse</a:t>
            </a:r>
            <a:endParaRPr lang="en-US" dirty="0"/>
          </a:p>
        </p:txBody>
      </p:sp>
      <p:sp>
        <p:nvSpPr>
          <p:cNvPr id="6" name="Content Placeholder 5"/>
          <p:cNvSpPr>
            <a:spLocks noGrp="1"/>
          </p:cNvSpPr>
          <p:nvPr>
            <p:ph sz="half" idx="16"/>
          </p:nvPr>
        </p:nvSpPr>
        <p:spPr/>
        <p:txBody>
          <a:bodyPr/>
          <a:lstStyle/>
          <a:p>
            <a:r>
              <a:rPr lang="en-US" dirty="0" smtClean="0"/>
              <a:t>Give Birth</a:t>
            </a:r>
            <a:endParaRPr lang="en-US" dirty="0"/>
          </a:p>
        </p:txBody>
      </p:sp>
      <p:pic>
        <p:nvPicPr>
          <p:cNvPr id="9" name="Picture 8"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81" y="4695944"/>
            <a:ext cx="3625852" cy="2162056"/>
          </a:xfrm>
          <a:prstGeom prst="rect">
            <a:avLst/>
          </a:prstGeom>
        </p:spPr>
      </p:pic>
      <p:pic>
        <p:nvPicPr>
          <p:cNvPr id="10" name="Picture 9"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984" y="4533900"/>
            <a:ext cx="3505200" cy="2324100"/>
          </a:xfrm>
          <a:prstGeom prst="rect">
            <a:avLst/>
          </a:prstGeom>
        </p:spPr>
      </p:pic>
      <p:pic>
        <p:nvPicPr>
          <p:cNvPr id="11" name="Picture 10" descr="sex-couple-kiss-w35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984" y="2423174"/>
            <a:ext cx="4470400" cy="1746490"/>
          </a:xfrm>
          <a:prstGeom prst="rect">
            <a:avLst/>
          </a:prstGeom>
        </p:spPr>
      </p:pic>
      <p:pic>
        <p:nvPicPr>
          <p:cNvPr id="12" name="Picture 11" descr="Unknow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 y="2423174"/>
            <a:ext cx="2537813" cy="1019404"/>
          </a:xfrm>
          <a:prstGeom prst="rect">
            <a:avLst/>
          </a:prstGeom>
        </p:spPr>
      </p:pic>
    </p:spTree>
    <p:extLst>
      <p:ext uri="{BB962C8B-B14F-4D97-AF65-F5344CB8AC3E}">
        <p14:creationId xmlns:p14="http://schemas.microsoft.com/office/powerpoint/2010/main" val="352900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Female Reproductive System</a:t>
            </a:r>
            <a:endParaRPr lang="en-US" dirty="0"/>
          </a:p>
        </p:txBody>
      </p:sp>
      <p:sp>
        <p:nvSpPr>
          <p:cNvPr id="6" name="Content Placeholder 5"/>
          <p:cNvSpPr>
            <a:spLocks noGrp="1"/>
          </p:cNvSpPr>
          <p:nvPr>
            <p:ph idx="1"/>
          </p:nvPr>
        </p:nvSpPr>
        <p:spPr/>
        <p:txBody>
          <a:bodyPr/>
          <a:lstStyle/>
          <a:p>
            <a:r>
              <a:rPr lang="en-US" dirty="0"/>
              <a:t>http://</a:t>
            </a:r>
            <a:r>
              <a:rPr lang="en-US" dirty="0" err="1"/>
              <a:t>kidshealth.org</a:t>
            </a:r>
            <a:r>
              <a:rPr lang="en-US" dirty="0"/>
              <a:t>/teen/interactive/</a:t>
            </a:r>
            <a:r>
              <a:rPr lang="en-US" dirty="0" err="1"/>
              <a:t>female_it.html</a:t>
            </a:r>
            <a:endParaRPr lang="en-US" dirty="0"/>
          </a:p>
        </p:txBody>
      </p:sp>
    </p:spTree>
    <p:extLst>
      <p:ext uri="{BB962C8B-B14F-4D97-AF65-F5344CB8AC3E}">
        <p14:creationId xmlns:p14="http://schemas.microsoft.com/office/powerpoint/2010/main" val="335457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Organs</a:t>
            </a:r>
            <a:endParaRPr lang="en-US" dirty="0"/>
          </a:p>
        </p:txBody>
      </p:sp>
      <p:sp>
        <p:nvSpPr>
          <p:cNvPr id="3" name="Content Placeholder 2"/>
          <p:cNvSpPr>
            <a:spLocks noGrp="1"/>
          </p:cNvSpPr>
          <p:nvPr>
            <p:ph sz="half" idx="1"/>
          </p:nvPr>
        </p:nvSpPr>
        <p:spPr>
          <a:xfrm>
            <a:off x="498518" y="1219943"/>
            <a:ext cx="7956236" cy="4906220"/>
          </a:xfrm>
        </p:spPr>
        <p:txBody>
          <a:bodyPr>
            <a:normAutofit fontScale="85000" lnSpcReduction="10000"/>
          </a:bodyPr>
          <a:lstStyle/>
          <a:p>
            <a:r>
              <a:rPr lang="en-US" sz="2800" b="1" u="sng" dirty="0"/>
              <a:t>Ovaries</a:t>
            </a:r>
          </a:p>
          <a:p>
            <a:pPr lvl="1"/>
            <a:r>
              <a:rPr lang="en-US" dirty="0"/>
              <a:t>Most females have two ovaries which contain eggs</a:t>
            </a:r>
          </a:p>
          <a:p>
            <a:pPr lvl="1"/>
            <a:r>
              <a:rPr lang="en-US" dirty="0"/>
              <a:t>Eggs- the female reproductive cell</a:t>
            </a:r>
          </a:p>
          <a:p>
            <a:pPr lvl="1"/>
            <a:r>
              <a:rPr lang="en-US" dirty="0"/>
              <a:t>They are small, oval-shaped glands that are located on either side of the uterus. The ovaries store eggs and produce hormones. </a:t>
            </a:r>
          </a:p>
          <a:p>
            <a:pPr>
              <a:lnSpc>
                <a:spcPct val="80000"/>
              </a:lnSpc>
            </a:pPr>
            <a:r>
              <a:rPr lang="en-US" sz="2800" dirty="0"/>
              <a:t>The vast majority of the eggs within the ovaries steadily die, until they are depleted at menopause. </a:t>
            </a:r>
          </a:p>
          <a:p>
            <a:pPr>
              <a:lnSpc>
                <a:spcPct val="80000"/>
              </a:lnSpc>
            </a:pPr>
            <a:r>
              <a:rPr lang="en-US" sz="2800" dirty="0"/>
              <a:t>At birth, there are approximately 1 million eggs; and by the time of puberty, only about 300,000 remain. </a:t>
            </a:r>
          </a:p>
          <a:p>
            <a:pPr lvl="1">
              <a:lnSpc>
                <a:spcPct val="80000"/>
              </a:lnSpc>
            </a:pPr>
            <a:r>
              <a:rPr lang="en-US" sz="2400" dirty="0"/>
              <a:t>Of these, 300 to 400 will be ovulated during a woman's reproductive lifetime.</a:t>
            </a:r>
          </a:p>
          <a:p>
            <a:pPr>
              <a:lnSpc>
                <a:spcPct val="80000"/>
              </a:lnSpc>
            </a:pPr>
            <a:r>
              <a:rPr lang="en-US" sz="2800" dirty="0"/>
              <a:t>The eggs continue to degenerate during pregnancy, with the use of birth control pills, and in the presence or absence of regular menstrual cycles. </a:t>
            </a:r>
          </a:p>
          <a:p>
            <a:endParaRPr lang="en-US" dirty="0"/>
          </a:p>
        </p:txBody>
      </p:sp>
      <p:pic>
        <p:nvPicPr>
          <p:cNvPr id="5" name="Content Placeholder 4"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t="-29955" b="-29955"/>
          <a:stretch>
            <a:fillRect/>
          </a:stretch>
        </p:blipFill>
        <p:spPr>
          <a:xfrm>
            <a:off x="4397187" y="45447"/>
            <a:ext cx="3657600" cy="1940516"/>
          </a:xfrm>
        </p:spPr>
      </p:pic>
    </p:spTree>
    <p:extLst>
      <p:ext uri="{BB962C8B-B14F-4D97-AF65-F5344CB8AC3E}">
        <p14:creationId xmlns:p14="http://schemas.microsoft.com/office/powerpoint/2010/main" val="1191767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Organs</a:t>
            </a:r>
            <a:endParaRPr lang="en-US" dirty="0"/>
          </a:p>
        </p:txBody>
      </p:sp>
      <p:sp>
        <p:nvSpPr>
          <p:cNvPr id="5" name="Content Placeholder 4"/>
          <p:cNvSpPr>
            <a:spLocks noGrp="1"/>
          </p:cNvSpPr>
          <p:nvPr>
            <p:ph sz="half" idx="1"/>
          </p:nvPr>
        </p:nvSpPr>
        <p:spPr>
          <a:xfrm>
            <a:off x="498518" y="1600200"/>
            <a:ext cx="3657600" cy="4623521"/>
          </a:xfrm>
        </p:spPr>
        <p:txBody>
          <a:bodyPr>
            <a:normAutofit/>
          </a:bodyPr>
          <a:lstStyle/>
          <a:p>
            <a:r>
              <a:rPr lang="en-US" sz="2400" b="1" u="sng" dirty="0" smtClean="0"/>
              <a:t>Fallopian Tubes</a:t>
            </a:r>
          </a:p>
          <a:p>
            <a:pPr lvl="1"/>
            <a:r>
              <a:rPr lang="en-US" dirty="0"/>
              <a:t>These are two narrow tubes that are attached to the upper part of the uterus and serve as tunnels for the ova (egg cells) to travel from the ovaries to the uterus. </a:t>
            </a:r>
            <a:endParaRPr lang="en-US" dirty="0" smtClean="0"/>
          </a:p>
          <a:p>
            <a:pPr lvl="1"/>
            <a:endParaRPr lang="en-US" dirty="0"/>
          </a:p>
          <a:p>
            <a:pPr marL="228600" lvl="1" indent="0">
              <a:buNone/>
            </a:pPr>
            <a:endParaRPr lang="en-US" dirty="0"/>
          </a:p>
          <a:p>
            <a:pPr lvl="1"/>
            <a:r>
              <a:rPr lang="en-US" dirty="0"/>
              <a:t>Conception normally occurs here</a:t>
            </a:r>
          </a:p>
          <a:p>
            <a:pPr marL="0" indent="0">
              <a:buNone/>
            </a:pPr>
            <a:endParaRPr lang="en-US" sz="2400" b="1" u="sng" dirty="0"/>
          </a:p>
        </p:txBody>
      </p:sp>
      <p:pic>
        <p:nvPicPr>
          <p:cNvPr id="7" name="Content Placeholder 6"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l="14627" r="14627"/>
          <a:stretch>
            <a:fillRect/>
          </a:stretch>
        </p:blipFill>
        <p:spPr/>
      </p:pic>
    </p:spTree>
    <p:extLst>
      <p:ext uri="{BB962C8B-B14F-4D97-AF65-F5344CB8AC3E}">
        <p14:creationId xmlns:p14="http://schemas.microsoft.com/office/powerpoint/2010/main" val="139640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Organs</a:t>
            </a:r>
            <a:endParaRPr lang="en-US" dirty="0"/>
          </a:p>
        </p:txBody>
      </p:sp>
      <p:sp>
        <p:nvSpPr>
          <p:cNvPr id="3" name="Content Placeholder 2"/>
          <p:cNvSpPr>
            <a:spLocks noGrp="1"/>
          </p:cNvSpPr>
          <p:nvPr>
            <p:ph sz="half" idx="1"/>
          </p:nvPr>
        </p:nvSpPr>
        <p:spPr>
          <a:xfrm>
            <a:off x="4410075" y="1985962"/>
            <a:ext cx="4462404" cy="3679251"/>
          </a:xfrm>
        </p:spPr>
        <p:txBody>
          <a:bodyPr>
            <a:normAutofit/>
          </a:bodyPr>
          <a:lstStyle/>
          <a:p>
            <a:r>
              <a:rPr lang="en-US" sz="2400" b="1" u="sng" dirty="0" err="1" smtClean="0"/>
              <a:t>Fimbrae</a:t>
            </a:r>
            <a:r>
              <a:rPr lang="en-US" sz="2400" b="1" u="sng" dirty="0" smtClean="0"/>
              <a:t> or Fimbria</a:t>
            </a:r>
          </a:p>
          <a:p>
            <a:pPr lvl="1"/>
            <a:r>
              <a:rPr lang="en-US" dirty="0"/>
              <a:t>Are finger-like structures located at the ends of a fallopian tube</a:t>
            </a:r>
          </a:p>
          <a:p>
            <a:pPr lvl="1"/>
            <a:r>
              <a:rPr lang="en-US" dirty="0"/>
              <a:t>Ovaries and fallopian tubes are not connected, eggs are collected by </a:t>
            </a:r>
            <a:r>
              <a:rPr lang="en-US" dirty="0" err="1"/>
              <a:t>fimbrae</a:t>
            </a:r>
            <a:r>
              <a:rPr lang="en-US" dirty="0"/>
              <a:t> into the fallopian tubes</a:t>
            </a:r>
          </a:p>
          <a:p>
            <a:pPr marL="0" indent="0">
              <a:buNone/>
            </a:pPr>
            <a:endParaRPr lang="en-US" sz="2400" b="1" u="sng" dirty="0"/>
          </a:p>
        </p:txBody>
      </p:sp>
      <p:pic>
        <p:nvPicPr>
          <p:cNvPr id="9" name="Content Placeholder 8" descr="Screen Shot 2013-04-02 at 9.15.10 PM.png"/>
          <p:cNvPicPr>
            <a:picLocks noGrp="1" noChangeAspect="1"/>
          </p:cNvPicPr>
          <p:nvPr>
            <p:ph sz="half" idx="15"/>
          </p:nvPr>
        </p:nvPicPr>
        <p:blipFill>
          <a:blip r:embed="rId2">
            <a:extLst>
              <a:ext uri="{28A0092B-C50C-407E-A947-70E740481C1C}">
                <a14:useLocalDpi xmlns:a14="http://schemas.microsoft.com/office/drawing/2010/main" val="0"/>
              </a:ext>
            </a:extLst>
          </a:blip>
          <a:srcRect t="-19012" b="-19012"/>
          <a:stretch>
            <a:fillRect/>
          </a:stretch>
        </p:blipFill>
        <p:spPr>
          <a:xfrm>
            <a:off x="150381" y="484094"/>
            <a:ext cx="4005737" cy="6534755"/>
          </a:xfrm>
        </p:spPr>
      </p:pic>
    </p:spTree>
    <p:extLst>
      <p:ext uri="{BB962C8B-B14F-4D97-AF65-F5344CB8AC3E}">
        <p14:creationId xmlns:p14="http://schemas.microsoft.com/office/powerpoint/2010/main" val="326157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Organs</a:t>
            </a:r>
            <a:endParaRPr lang="en-US" dirty="0"/>
          </a:p>
        </p:txBody>
      </p:sp>
      <p:pic>
        <p:nvPicPr>
          <p:cNvPr id="6" name="Content Placeholder 5" descr="Screen Shot 2013-04-02 at 9.19.06 PM.png"/>
          <p:cNvPicPr>
            <a:picLocks noGrp="1" noChangeAspect="1"/>
          </p:cNvPicPr>
          <p:nvPr>
            <p:ph sz="half" idx="1"/>
          </p:nvPr>
        </p:nvPicPr>
        <p:blipFill>
          <a:blip r:embed="rId2">
            <a:extLst>
              <a:ext uri="{28A0092B-C50C-407E-A947-70E740481C1C}">
                <a14:useLocalDpi xmlns:a14="http://schemas.microsoft.com/office/drawing/2010/main" val="0"/>
              </a:ext>
            </a:extLst>
          </a:blip>
          <a:srcRect l="-32365" r="-32365"/>
          <a:stretch>
            <a:fillRect/>
          </a:stretch>
        </p:blipFill>
        <p:spPr>
          <a:xfrm>
            <a:off x="2756986" y="435108"/>
            <a:ext cx="7402086" cy="3391836"/>
          </a:xfrm>
        </p:spPr>
      </p:pic>
      <p:sp>
        <p:nvSpPr>
          <p:cNvPr id="4" name="Content Placeholder 3"/>
          <p:cNvSpPr>
            <a:spLocks noGrp="1"/>
          </p:cNvSpPr>
          <p:nvPr>
            <p:ph sz="half" idx="15"/>
          </p:nvPr>
        </p:nvSpPr>
        <p:spPr/>
        <p:txBody>
          <a:bodyPr>
            <a:normAutofit lnSpcReduction="10000"/>
          </a:bodyPr>
          <a:lstStyle/>
          <a:p>
            <a:r>
              <a:rPr lang="en-US" sz="2400" u="sng" dirty="0"/>
              <a:t>Uterus (womb)</a:t>
            </a:r>
          </a:p>
          <a:p>
            <a:pPr lvl="1"/>
            <a:r>
              <a:rPr lang="en-US" dirty="0"/>
              <a:t>is a hollow, pear-shaped organ that is the home to a developing fetus.</a:t>
            </a:r>
          </a:p>
          <a:p>
            <a:r>
              <a:rPr lang="en-US" dirty="0"/>
              <a:t>Two Parts:</a:t>
            </a:r>
          </a:p>
          <a:p>
            <a:pPr lvl="1"/>
            <a:r>
              <a:rPr lang="en-US" dirty="0"/>
              <a:t>Corpus – main structure of uterus, expands to house fetus</a:t>
            </a:r>
          </a:p>
          <a:p>
            <a:pPr lvl="1"/>
            <a:r>
              <a:rPr lang="en-US" dirty="0"/>
              <a:t>Cervix - lower part that opens into the vagina </a:t>
            </a:r>
          </a:p>
          <a:p>
            <a:pPr lvl="2"/>
            <a:r>
              <a:rPr lang="en-US" dirty="0"/>
              <a:t>Has a channel through that allows sperm to enter and menstrual blood to exit </a:t>
            </a:r>
          </a:p>
          <a:p>
            <a:endParaRPr lang="en-US" dirty="0"/>
          </a:p>
        </p:txBody>
      </p:sp>
      <p:pic>
        <p:nvPicPr>
          <p:cNvPr id="8" name="Content Placeholder 7" descr="Screen Shot 2013-04-02 at 9.19.15 PM.png"/>
          <p:cNvPicPr>
            <a:picLocks noGrp="1" noChangeAspect="1"/>
          </p:cNvPicPr>
          <p:nvPr>
            <p:ph sz="half" idx="16"/>
          </p:nvPr>
        </p:nvPicPr>
        <p:blipFill>
          <a:blip r:embed="rId3">
            <a:extLst>
              <a:ext uri="{28A0092B-C50C-407E-A947-70E740481C1C}">
                <a14:useLocalDpi xmlns:a14="http://schemas.microsoft.com/office/drawing/2010/main" val="0"/>
              </a:ext>
            </a:extLst>
          </a:blip>
          <a:srcRect t="20353" b="20353"/>
          <a:stretch>
            <a:fillRect/>
          </a:stretch>
        </p:blipFill>
        <p:spPr/>
      </p:pic>
    </p:spTree>
    <p:extLst>
      <p:ext uri="{BB962C8B-B14F-4D97-AF65-F5344CB8AC3E}">
        <p14:creationId xmlns:p14="http://schemas.microsoft.com/office/powerpoint/2010/main" val="58167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Organs</a:t>
            </a:r>
            <a:endParaRPr lang="en-US" dirty="0"/>
          </a:p>
        </p:txBody>
      </p:sp>
      <p:pic>
        <p:nvPicPr>
          <p:cNvPr id="7" name="Content Placeholder 6" descr="Unknown-1.jpeg"/>
          <p:cNvPicPr>
            <a:picLocks noGrp="1" noChangeAspect="1"/>
          </p:cNvPicPr>
          <p:nvPr>
            <p:ph sz="half" idx="1"/>
          </p:nvPr>
        </p:nvPicPr>
        <p:blipFill>
          <a:blip r:embed="rId2">
            <a:extLst>
              <a:ext uri="{28A0092B-C50C-407E-A947-70E740481C1C}">
                <a14:useLocalDpi xmlns:a14="http://schemas.microsoft.com/office/drawing/2010/main" val="0"/>
              </a:ext>
            </a:extLst>
          </a:blip>
          <a:srcRect l="14627" r="14627"/>
          <a:stretch>
            <a:fillRect/>
          </a:stretch>
        </p:blipFill>
        <p:spPr>
          <a:xfrm>
            <a:off x="498518" y="1233943"/>
            <a:ext cx="3657600" cy="2910519"/>
          </a:xfrm>
        </p:spPr>
      </p:pic>
      <p:sp>
        <p:nvSpPr>
          <p:cNvPr id="6" name="Content Placeholder 5"/>
          <p:cNvSpPr>
            <a:spLocks noGrp="1"/>
          </p:cNvSpPr>
          <p:nvPr>
            <p:ph sz="half" idx="2"/>
          </p:nvPr>
        </p:nvSpPr>
        <p:spPr/>
        <p:txBody>
          <a:bodyPr/>
          <a:lstStyle/>
          <a:p>
            <a:r>
              <a:rPr lang="en-US" sz="2400" b="1" u="sng" dirty="0"/>
              <a:t>Vagina</a:t>
            </a:r>
          </a:p>
          <a:p>
            <a:pPr lvl="1"/>
            <a:r>
              <a:rPr lang="en-US" dirty="0"/>
              <a:t>is a canal that joins the cervix (the lower part of uterus) to the outside of the body </a:t>
            </a:r>
          </a:p>
          <a:p>
            <a:pPr lvl="1"/>
            <a:r>
              <a:rPr lang="en-US" dirty="0"/>
              <a:t>Is used for intercourse, menstrual flow, and is the birth canal</a:t>
            </a:r>
          </a:p>
          <a:p>
            <a:endParaRPr lang="en-US" dirty="0"/>
          </a:p>
        </p:txBody>
      </p:sp>
      <p:pic>
        <p:nvPicPr>
          <p:cNvPr id="8" name="Picture 7"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98" y="4144462"/>
            <a:ext cx="4032280" cy="2552700"/>
          </a:xfrm>
          <a:prstGeom prst="rect">
            <a:avLst/>
          </a:prstGeom>
        </p:spPr>
      </p:pic>
    </p:spTree>
    <p:extLst>
      <p:ext uri="{BB962C8B-B14F-4D97-AF65-F5344CB8AC3E}">
        <p14:creationId xmlns:p14="http://schemas.microsoft.com/office/powerpoint/2010/main" val="9564736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Structures</a:t>
            </a:r>
          </a:p>
        </p:txBody>
      </p:sp>
      <p:sp>
        <p:nvSpPr>
          <p:cNvPr id="3" name="Content Placeholder 2"/>
          <p:cNvSpPr>
            <a:spLocks noGrp="1"/>
          </p:cNvSpPr>
          <p:nvPr>
            <p:ph idx="1"/>
          </p:nvPr>
        </p:nvSpPr>
        <p:spPr>
          <a:xfrm>
            <a:off x="498474" y="1169808"/>
            <a:ext cx="7556313" cy="4956355"/>
          </a:xfrm>
        </p:spPr>
        <p:txBody>
          <a:bodyPr>
            <a:normAutofit/>
          </a:bodyPr>
          <a:lstStyle/>
          <a:p>
            <a:r>
              <a:rPr lang="en-US" sz="2400" b="1" u="sng" dirty="0" smtClean="0"/>
              <a:t>Vulva</a:t>
            </a:r>
          </a:p>
          <a:p>
            <a:r>
              <a:rPr lang="en-US" sz="2400" dirty="0" smtClean="0"/>
              <a:t>overall </a:t>
            </a:r>
            <a:r>
              <a:rPr lang="en-US" sz="2400" dirty="0"/>
              <a:t>term used for all external organs of female reproductive </a:t>
            </a:r>
            <a:r>
              <a:rPr lang="en-US" sz="2400" dirty="0" smtClean="0"/>
              <a:t>system</a:t>
            </a:r>
            <a:endParaRPr lang="en-US" sz="2400" dirty="0"/>
          </a:p>
        </p:txBody>
      </p:sp>
      <p:pic>
        <p:nvPicPr>
          <p:cNvPr id="4" name="Picture 3" descr="vulva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53" y="2590289"/>
            <a:ext cx="8421335" cy="4111039"/>
          </a:xfrm>
          <a:prstGeom prst="rect">
            <a:avLst/>
          </a:prstGeom>
        </p:spPr>
      </p:pic>
    </p:spTree>
    <p:extLst>
      <p:ext uri="{BB962C8B-B14F-4D97-AF65-F5344CB8AC3E}">
        <p14:creationId xmlns:p14="http://schemas.microsoft.com/office/powerpoint/2010/main" val="2108065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3" name="Content Placeholder 2"/>
          <p:cNvSpPr>
            <a:spLocks noGrp="1"/>
          </p:cNvSpPr>
          <p:nvPr>
            <p:ph sz="half" idx="1"/>
          </p:nvPr>
        </p:nvSpPr>
        <p:spPr/>
        <p:txBody>
          <a:bodyPr/>
          <a:lstStyle/>
          <a:p>
            <a:r>
              <a:rPr lang="en-US" dirty="0">
                <a:solidFill>
                  <a:schemeClr val="tx2">
                    <a:lumMod val="60000"/>
                    <a:lumOff val="40000"/>
                  </a:schemeClr>
                </a:solidFill>
              </a:rPr>
              <a:t>Your endocrine system sends and receives chemical messages that control many body functions</a:t>
            </a:r>
            <a:r>
              <a:rPr lang="en-US" dirty="0" smtClean="0">
                <a:solidFill>
                  <a:schemeClr val="tx2">
                    <a:lumMod val="60000"/>
                    <a:lumOff val="40000"/>
                  </a:schemeClr>
                </a:solidFill>
              </a:rPr>
              <a:t>.</a:t>
            </a:r>
          </a:p>
          <a:p>
            <a:pPr marL="0" indent="0">
              <a:buNone/>
            </a:pPr>
            <a:endParaRPr lang="en-US" dirty="0">
              <a:solidFill>
                <a:schemeClr val="tx2">
                  <a:lumMod val="60000"/>
                  <a:lumOff val="40000"/>
                </a:schemeClr>
              </a:solidFill>
            </a:endParaRPr>
          </a:p>
          <a:p>
            <a:r>
              <a:rPr lang="en-US" dirty="0">
                <a:solidFill>
                  <a:schemeClr val="tx2">
                    <a:lumMod val="60000"/>
                    <a:lumOff val="40000"/>
                  </a:schemeClr>
                </a:solidFill>
              </a:rPr>
              <a:t>The endocrine system includes various organs that work together to regulate </a:t>
            </a:r>
            <a:r>
              <a:rPr lang="en-US" dirty="0" smtClean="0">
                <a:solidFill>
                  <a:schemeClr val="tx2">
                    <a:lumMod val="60000"/>
                    <a:lumOff val="40000"/>
                  </a:schemeClr>
                </a:solidFill>
              </a:rPr>
              <a:t>body </a:t>
            </a:r>
            <a:r>
              <a:rPr lang="en-US" dirty="0">
                <a:solidFill>
                  <a:schemeClr val="tx2">
                    <a:lumMod val="60000"/>
                    <a:lumOff val="40000"/>
                  </a:schemeClr>
                </a:solidFill>
              </a:rPr>
              <a:t>functions.</a:t>
            </a:r>
          </a:p>
          <a:p>
            <a:r>
              <a:rPr lang="en-US" dirty="0">
                <a:solidFill>
                  <a:schemeClr val="tx2">
                    <a:lumMod val="60000"/>
                    <a:lumOff val="40000"/>
                  </a:schemeClr>
                </a:solidFill>
              </a:rPr>
              <a:t>The endocrine system sends and receives hormones.</a:t>
            </a:r>
          </a:p>
          <a:p>
            <a:endParaRPr lang="en-US" b="1" dirty="0">
              <a:solidFill>
                <a:srgbClr val="1D5EAB"/>
              </a:solidFill>
              <a:latin typeface="Tahoma" charset="0"/>
            </a:endParaRPr>
          </a:p>
          <a:p>
            <a:pPr marL="0" indent="0">
              <a:buNone/>
            </a:pPr>
            <a:endParaRPr lang="en-US" dirty="0"/>
          </a:p>
        </p:txBody>
      </p:sp>
      <p:pic>
        <p:nvPicPr>
          <p:cNvPr id="6" name="Content Placeholder 5" descr="endocrine_system.jpg"/>
          <p:cNvPicPr>
            <a:picLocks noGrp="1" noChangeAspect="1"/>
          </p:cNvPicPr>
          <p:nvPr>
            <p:ph sz="half" idx="2"/>
          </p:nvPr>
        </p:nvPicPr>
        <p:blipFill>
          <a:blip r:embed="rId2">
            <a:extLst>
              <a:ext uri="{28A0092B-C50C-407E-A947-70E740481C1C}">
                <a14:useLocalDpi xmlns:a14="http://schemas.microsoft.com/office/drawing/2010/main" val="0"/>
              </a:ext>
            </a:extLst>
          </a:blip>
          <a:srcRect l="-3988" r="-3988"/>
          <a:stretch>
            <a:fillRect/>
          </a:stretch>
        </p:blipFill>
        <p:spPr>
          <a:xfrm>
            <a:off x="3982128" y="1985963"/>
            <a:ext cx="4075350" cy="4646638"/>
          </a:xfrm>
        </p:spPr>
      </p:pic>
    </p:spTree>
    <p:extLst>
      <p:ext uri="{BB962C8B-B14F-4D97-AF65-F5344CB8AC3E}">
        <p14:creationId xmlns:p14="http://schemas.microsoft.com/office/powerpoint/2010/main" val="3059441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Structures</a:t>
            </a:r>
            <a:endParaRPr lang="en-US" dirty="0"/>
          </a:p>
        </p:txBody>
      </p:sp>
      <p:sp>
        <p:nvSpPr>
          <p:cNvPr id="3" name="Content Placeholder 2"/>
          <p:cNvSpPr>
            <a:spLocks noGrp="1"/>
          </p:cNvSpPr>
          <p:nvPr>
            <p:ph sz="half" idx="1"/>
          </p:nvPr>
        </p:nvSpPr>
        <p:spPr/>
        <p:txBody>
          <a:bodyPr>
            <a:normAutofit/>
          </a:bodyPr>
          <a:lstStyle/>
          <a:p>
            <a:r>
              <a:rPr lang="en-US" sz="2400" b="1" u="sng" dirty="0"/>
              <a:t>Clitoris</a:t>
            </a:r>
          </a:p>
          <a:p>
            <a:pPr lvl="1"/>
            <a:r>
              <a:rPr lang="en-US" dirty="0"/>
              <a:t>The source of sexual stimulation due to nerve-endings</a:t>
            </a:r>
          </a:p>
          <a:p>
            <a:pPr lvl="1"/>
            <a:r>
              <a:rPr lang="en-US" dirty="0"/>
              <a:t>The two labia </a:t>
            </a:r>
            <a:r>
              <a:rPr lang="en-US" dirty="0" err="1"/>
              <a:t>minora</a:t>
            </a:r>
            <a:r>
              <a:rPr lang="en-US" dirty="0"/>
              <a:t> meet at the clitoris above the vaginal opening</a:t>
            </a:r>
          </a:p>
          <a:p>
            <a:pPr lvl="1"/>
            <a:r>
              <a:rPr lang="en-US" dirty="0"/>
              <a:t>The clitoris is covered by a fold of skin, called the Clitoral Hood</a:t>
            </a:r>
          </a:p>
          <a:p>
            <a:endParaRPr lang="en-US" dirty="0"/>
          </a:p>
        </p:txBody>
      </p:sp>
      <p:pic>
        <p:nvPicPr>
          <p:cNvPr id="5" name="Content Placeholder 4"/>
          <p:cNvPicPr>
            <a:picLocks noGrp="1" noChangeAspect="1"/>
          </p:cNvPicPr>
          <p:nvPr>
            <p:ph sz="half" idx="2"/>
          </p:nvPr>
        </p:nvPicPr>
        <p:blipFill>
          <a:blip r:embed="rId2"/>
          <a:srcRect l="14521" r="14521"/>
          <a:stretch>
            <a:fillRect/>
          </a:stretch>
        </p:blipFill>
        <p:spPr/>
      </p:pic>
    </p:spTree>
    <p:extLst>
      <p:ext uri="{BB962C8B-B14F-4D97-AF65-F5344CB8AC3E}">
        <p14:creationId xmlns:p14="http://schemas.microsoft.com/office/powerpoint/2010/main" val="11206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Structures</a:t>
            </a:r>
            <a:endParaRPr lang="en-US"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4397186" y="1286789"/>
            <a:ext cx="4746813" cy="5414540"/>
          </a:xfrm>
        </p:spPr>
        <p:txBody>
          <a:bodyPr>
            <a:normAutofit/>
          </a:bodyPr>
          <a:lstStyle/>
          <a:p>
            <a:r>
              <a:rPr lang="en-US" sz="2400" b="1" u="sng" dirty="0"/>
              <a:t>Labia </a:t>
            </a:r>
            <a:r>
              <a:rPr lang="en-US" sz="2400" b="1" u="sng" dirty="0" err="1"/>
              <a:t>Majora</a:t>
            </a:r>
            <a:endParaRPr lang="en-US" sz="2400" b="1" u="sng" dirty="0"/>
          </a:p>
          <a:p>
            <a:pPr lvl="1"/>
            <a:r>
              <a:rPr lang="en-US" dirty="0"/>
              <a:t>The labia </a:t>
            </a:r>
            <a:r>
              <a:rPr lang="en-US" dirty="0" err="1"/>
              <a:t>majora</a:t>
            </a:r>
            <a:r>
              <a:rPr lang="en-US" dirty="0"/>
              <a:t> encloses and protects the other external reproductive organs. </a:t>
            </a:r>
          </a:p>
          <a:p>
            <a:pPr lvl="1"/>
            <a:r>
              <a:rPr lang="en-US" dirty="0"/>
              <a:t>Literally translated as "large lips," the labia </a:t>
            </a:r>
            <a:r>
              <a:rPr lang="en-US" dirty="0" err="1"/>
              <a:t>majora</a:t>
            </a:r>
            <a:r>
              <a:rPr lang="en-US" dirty="0"/>
              <a:t> are relatively large and fleshy</a:t>
            </a:r>
          </a:p>
          <a:p>
            <a:pPr lvl="1"/>
            <a:r>
              <a:rPr lang="en-US" dirty="0"/>
              <a:t> After puberty, the labia </a:t>
            </a:r>
            <a:r>
              <a:rPr lang="en-US" dirty="0" err="1"/>
              <a:t>majora</a:t>
            </a:r>
            <a:r>
              <a:rPr lang="en-US" dirty="0"/>
              <a:t> are covered with hair </a:t>
            </a:r>
            <a:endParaRPr lang="en-US" dirty="0" smtClean="0"/>
          </a:p>
          <a:p>
            <a:r>
              <a:rPr lang="en-US" sz="2400" u="sng" dirty="0"/>
              <a:t>Labia </a:t>
            </a:r>
            <a:r>
              <a:rPr lang="en-US" sz="2400" u="sng" dirty="0" err="1"/>
              <a:t>Minora</a:t>
            </a:r>
            <a:r>
              <a:rPr lang="en-US" sz="2400" u="sng" dirty="0"/>
              <a:t> </a:t>
            </a:r>
          </a:p>
          <a:p>
            <a:pPr lvl="1"/>
            <a:r>
              <a:rPr lang="en-US" dirty="0"/>
              <a:t>Literally translated as "small lips" </a:t>
            </a:r>
          </a:p>
          <a:p>
            <a:pPr lvl="1"/>
            <a:r>
              <a:rPr lang="en-US" dirty="0"/>
              <a:t>They lie just inside the labia </a:t>
            </a:r>
            <a:r>
              <a:rPr lang="en-US" dirty="0" err="1"/>
              <a:t>majora</a:t>
            </a:r>
            <a:r>
              <a:rPr lang="en-US" dirty="0"/>
              <a:t>, and surround the openings to the vagina and urethra</a:t>
            </a:r>
          </a:p>
          <a:p>
            <a:pPr lvl="2"/>
            <a:r>
              <a:rPr lang="en-US" dirty="0"/>
              <a:t>The urethra is located between the clitoris and the vaginal opening </a:t>
            </a:r>
          </a:p>
          <a:p>
            <a:pPr lvl="1"/>
            <a:endParaRPr lang="en-US" dirty="0"/>
          </a:p>
          <a:p>
            <a:endParaRPr lang="en-US" dirty="0"/>
          </a:p>
        </p:txBody>
      </p:sp>
      <p:pic>
        <p:nvPicPr>
          <p:cNvPr id="5" name="Picture 4"/>
          <p:cNvPicPr>
            <a:picLocks noChangeAspect="1"/>
          </p:cNvPicPr>
          <p:nvPr/>
        </p:nvPicPr>
        <p:blipFill>
          <a:blip r:embed="rId2"/>
          <a:stretch>
            <a:fillRect/>
          </a:stretch>
        </p:blipFill>
        <p:spPr>
          <a:xfrm>
            <a:off x="0" y="1482592"/>
            <a:ext cx="4399877" cy="4833745"/>
          </a:xfrm>
          <a:prstGeom prst="rect">
            <a:avLst/>
          </a:prstGeom>
        </p:spPr>
      </p:pic>
    </p:spTree>
    <p:extLst>
      <p:ext uri="{BB962C8B-B14F-4D97-AF65-F5344CB8AC3E}">
        <p14:creationId xmlns:p14="http://schemas.microsoft.com/office/powerpoint/2010/main" val="350718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Structures</a:t>
            </a:r>
            <a:endParaRPr lang="en-US" dirty="0"/>
          </a:p>
        </p:txBody>
      </p:sp>
      <p:sp>
        <p:nvSpPr>
          <p:cNvPr id="3" name="Content Placeholder 2"/>
          <p:cNvSpPr>
            <a:spLocks noGrp="1"/>
          </p:cNvSpPr>
          <p:nvPr>
            <p:ph sz="half" idx="1"/>
          </p:nvPr>
        </p:nvSpPr>
        <p:spPr/>
        <p:txBody>
          <a:bodyPr/>
          <a:lstStyle/>
          <a:p>
            <a:r>
              <a:rPr lang="en-US" sz="2400" u="sng" dirty="0" err="1"/>
              <a:t>Bartholin's</a:t>
            </a:r>
            <a:r>
              <a:rPr lang="en-US" sz="2400" u="sng" dirty="0"/>
              <a:t> Glands</a:t>
            </a:r>
          </a:p>
          <a:p>
            <a:pPr lvl="1"/>
            <a:r>
              <a:rPr lang="en-US" dirty="0"/>
              <a:t>These glands are located on each side of the vaginal opening</a:t>
            </a:r>
          </a:p>
          <a:p>
            <a:pPr lvl="1"/>
            <a:r>
              <a:rPr lang="en-US" dirty="0"/>
              <a:t>They produce a lubricating fluid (mucus) during sexual arousal  </a:t>
            </a:r>
          </a:p>
        </p:txBody>
      </p:sp>
      <p:pic>
        <p:nvPicPr>
          <p:cNvPr id="5" name="Content Placeholder 4"/>
          <p:cNvPicPr>
            <a:picLocks noGrp="1" noChangeAspect="1"/>
          </p:cNvPicPr>
          <p:nvPr>
            <p:ph sz="half" idx="2"/>
          </p:nvPr>
        </p:nvPicPr>
        <p:blipFill>
          <a:blip r:embed="rId2"/>
          <a:srcRect l="21192" r="21192"/>
          <a:stretch>
            <a:fillRect/>
          </a:stretch>
        </p:blipFill>
        <p:spPr/>
      </p:pic>
      <p:pic>
        <p:nvPicPr>
          <p:cNvPr id="6" name="Picture 5" descr="Unknow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47" y="4333044"/>
            <a:ext cx="3289300" cy="2463800"/>
          </a:xfrm>
          <a:prstGeom prst="rect">
            <a:avLst/>
          </a:prstGeom>
        </p:spPr>
      </p:pic>
    </p:spTree>
    <p:extLst>
      <p:ext uri="{BB962C8B-B14F-4D97-AF65-F5344CB8AC3E}">
        <p14:creationId xmlns:p14="http://schemas.microsoft.com/office/powerpoint/2010/main" val="340413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External Structures</a:t>
            </a:r>
            <a:endParaRPr lang="en-US" dirty="0"/>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a:xfrm>
            <a:off x="4399877" y="1985963"/>
            <a:ext cx="4338929" cy="4140200"/>
          </a:xfrm>
        </p:spPr>
        <p:txBody>
          <a:bodyPr/>
          <a:lstStyle/>
          <a:p>
            <a:r>
              <a:rPr lang="en-US" sz="2400" b="1" u="sng" dirty="0"/>
              <a:t>Hymen</a:t>
            </a:r>
          </a:p>
          <a:p>
            <a:pPr lvl="1"/>
            <a:r>
              <a:rPr lang="en-US" dirty="0"/>
              <a:t>A thin, pink membrane that covers the vaginal opening in some virginal girls</a:t>
            </a:r>
          </a:p>
          <a:p>
            <a:pPr marL="0" indent="0">
              <a:buNone/>
            </a:pPr>
            <a:endParaRPr lang="en-US" dirty="0"/>
          </a:p>
        </p:txBody>
      </p:sp>
      <p:pic>
        <p:nvPicPr>
          <p:cNvPr id="8" name="Picture 7"/>
          <p:cNvPicPr>
            <a:picLocks noChangeAspect="1"/>
          </p:cNvPicPr>
          <p:nvPr/>
        </p:nvPicPr>
        <p:blipFill>
          <a:blip r:embed="rId2"/>
          <a:stretch>
            <a:fillRect/>
          </a:stretch>
        </p:blipFill>
        <p:spPr>
          <a:xfrm>
            <a:off x="217218" y="1097280"/>
            <a:ext cx="4043578" cy="5028883"/>
          </a:xfrm>
          <a:prstGeom prst="rect">
            <a:avLst/>
          </a:prstGeom>
        </p:spPr>
      </p:pic>
    </p:spTree>
    <p:extLst>
      <p:ext uri="{BB962C8B-B14F-4D97-AF65-F5344CB8AC3E}">
        <p14:creationId xmlns:p14="http://schemas.microsoft.com/office/powerpoint/2010/main" val="29617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en-US" dirty="0"/>
          </a:p>
        </p:txBody>
      </p:sp>
      <p:sp>
        <p:nvSpPr>
          <p:cNvPr id="6" name="Content Placeholder 5"/>
          <p:cNvSpPr>
            <a:spLocks noGrp="1"/>
          </p:cNvSpPr>
          <p:nvPr>
            <p:ph sz="half" idx="2"/>
          </p:nvPr>
        </p:nvSpPr>
        <p:spPr/>
        <p:txBody>
          <a:bodyPr/>
          <a:lstStyle/>
          <a:p>
            <a:pPr lvl="1"/>
            <a:r>
              <a:rPr lang="en-US" dirty="0"/>
              <a:t>female sex hormone produced by the ovaries</a:t>
            </a:r>
          </a:p>
        </p:txBody>
      </p:sp>
      <p:sp>
        <p:nvSpPr>
          <p:cNvPr id="8" name="Content Placeholder 7"/>
          <p:cNvSpPr>
            <a:spLocks noGrp="1"/>
          </p:cNvSpPr>
          <p:nvPr>
            <p:ph sz="quarter" idx="4"/>
          </p:nvPr>
        </p:nvSpPr>
        <p:spPr/>
        <p:txBody>
          <a:bodyPr/>
          <a:lstStyle/>
          <a:p>
            <a:pPr lvl="1"/>
            <a:r>
              <a:rPr lang="en-US" dirty="0"/>
              <a:t>hormone that is produced in the ovaries which prepares and maintains the uterus for pregnancy  </a:t>
            </a:r>
          </a:p>
        </p:txBody>
      </p:sp>
      <p:sp>
        <p:nvSpPr>
          <p:cNvPr id="5" name="Text Placeholder 4"/>
          <p:cNvSpPr>
            <a:spLocks noGrp="1"/>
          </p:cNvSpPr>
          <p:nvPr>
            <p:ph type="body" idx="1"/>
          </p:nvPr>
        </p:nvSpPr>
        <p:spPr/>
        <p:txBody>
          <a:bodyPr/>
          <a:lstStyle/>
          <a:p>
            <a:r>
              <a:rPr lang="en-US" dirty="0" smtClean="0"/>
              <a:t>Estrogen</a:t>
            </a:r>
            <a:endParaRPr lang="en-US" dirty="0"/>
          </a:p>
        </p:txBody>
      </p:sp>
      <p:sp>
        <p:nvSpPr>
          <p:cNvPr id="7" name="Text Placeholder 6"/>
          <p:cNvSpPr>
            <a:spLocks noGrp="1"/>
          </p:cNvSpPr>
          <p:nvPr>
            <p:ph type="body" sz="quarter" idx="3"/>
          </p:nvPr>
        </p:nvSpPr>
        <p:spPr/>
        <p:txBody>
          <a:bodyPr/>
          <a:lstStyle/>
          <a:p>
            <a:r>
              <a:rPr lang="en-US" dirty="0" smtClean="0"/>
              <a:t>Progesterone</a:t>
            </a:r>
            <a:endParaRPr lang="en-US" dirty="0"/>
          </a:p>
        </p:txBody>
      </p:sp>
    </p:spTree>
    <p:extLst>
      <p:ext uri="{BB962C8B-B14F-4D97-AF65-F5344CB8AC3E}">
        <p14:creationId xmlns:p14="http://schemas.microsoft.com/office/powerpoint/2010/main" val="6193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 </a:t>
            </a:r>
            <a:endParaRPr lang="en-US" dirty="0"/>
          </a:p>
        </p:txBody>
      </p:sp>
      <p:sp>
        <p:nvSpPr>
          <p:cNvPr id="3" name="Content Placeholder 2"/>
          <p:cNvSpPr>
            <a:spLocks noGrp="1"/>
          </p:cNvSpPr>
          <p:nvPr>
            <p:ph sz="half" idx="1"/>
          </p:nvPr>
        </p:nvSpPr>
        <p:spPr/>
        <p:txBody>
          <a:bodyPr>
            <a:normAutofit/>
          </a:bodyPr>
          <a:lstStyle/>
          <a:p>
            <a:r>
              <a:rPr lang="en-US" dirty="0"/>
              <a:t>Monthly shedding of uterine lining</a:t>
            </a:r>
          </a:p>
          <a:p>
            <a:pPr lvl="1"/>
            <a:r>
              <a:rPr lang="en-US" dirty="0"/>
              <a:t>Uterine lining is also know as Endometrium</a:t>
            </a:r>
          </a:p>
          <a:p>
            <a:r>
              <a:rPr lang="en-US" dirty="0"/>
              <a:t>This </a:t>
            </a:r>
            <a:r>
              <a:rPr lang="ja-JP" altLang="en-US" dirty="0">
                <a:latin typeface="Arial"/>
              </a:rPr>
              <a:t>“</a:t>
            </a:r>
            <a:r>
              <a:rPr lang="en-US" dirty="0"/>
              <a:t>period</a:t>
            </a:r>
            <a:r>
              <a:rPr lang="ja-JP" altLang="en-US" dirty="0">
                <a:latin typeface="Arial"/>
              </a:rPr>
              <a:t>”</a:t>
            </a:r>
            <a:r>
              <a:rPr lang="en-US" dirty="0"/>
              <a:t> normally lasts from 3 to 7 days</a:t>
            </a:r>
          </a:p>
          <a:p>
            <a:r>
              <a:rPr lang="en-US" dirty="0"/>
              <a:t>The first day of blood flow is considered Day One of the cycle</a:t>
            </a:r>
          </a:p>
          <a:p>
            <a:endParaRPr lang="en-US" dirty="0"/>
          </a:p>
        </p:txBody>
      </p:sp>
      <p:pic>
        <p:nvPicPr>
          <p:cNvPr id="5" name="Content Placeholder 4"/>
          <p:cNvPicPr>
            <a:picLocks noGrp="1" noChangeAspect="1"/>
          </p:cNvPicPr>
          <p:nvPr>
            <p:ph sz="half" idx="2"/>
          </p:nvPr>
        </p:nvPicPr>
        <p:blipFill>
          <a:blip r:embed="rId2"/>
          <a:srcRect l="18042" r="18042"/>
          <a:stretch>
            <a:fillRect/>
          </a:stretch>
        </p:blipFill>
        <p:spPr/>
      </p:pic>
    </p:spTree>
    <p:extLst>
      <p:ext uri="{BB962C8B-B14F-4D97-AF65-F5344CB8AC3E}">
        <p14:creationId xmlns:p14="http://schemas.microsoft.com/office/powerpoint/2010/main" val="211651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Ovulation</a:t>
            </a:r>
            <a:endParaRPr lang="en-US" dirty="0"/>
          </a:p>
        </p:txBody>
      </p:sp>
      <p:sp>
        <p:nvSpPr>
          <p:cNvPr id="3" name="Content Placeholder 2"/>
          <p:cNvSpPr>
            <a:spLocks noGrp="1"/>
          </p:cNvSpPr>
          <p:nvPr>
            <p:ph sz="half" idx="1"/>
          </p:nvPr>
        </p:nvSpPr>
        <p:spPr>
          <a:xfrm>
            <a:off x="102188" y="1985963"/>
            <a:ext cx="2948853" cy="2963184"/>
          </a:xfrm>
        </p:spPr>
        <p:txBody>
          <a:bodyPr>
            <a:normAutofit fontScale="92500" lnSpcReduction="20000"/>
          </a:bodyPr>
          <a:lstStyle/>
          <a:p>
            <a:r>
              <a:rPr lang="en-US" dirty="0"/>
              <a:t>Monthly release of an egg or ova</a:t>
            </a:r>
          </a:p>
          <a:p>
            <a:pPr lvl="1"/>
            <a:r>
              <a:rPr lang="en-US" dirty="0"/>
              <a:t>Usually occurs in the middle of a female</a:t>
            </a:r>
            <a:r>
              <a:rPr lang="ja-JP" altLang="en-US" dirty="0">
                <a:latin typeface="Arial"/>
              </a:rPr>
              <a:t>’</a:t>
            </a:r>
            <a:r>
              <a:rPr lang="en-US" dirty="0"/>
              <a:t>s cycle: roughly day 14</a:t>
            </a:r>
          </a:p>
          <a:p>
            <a:r>
              <a:rPr lang="en-US" dirty="0"/>
              <a:t>The Endometrium thickens in preparation of a fertilized egg</a:t>
            </a:r>
          </a:p>
          <a:p>
            <a:r>
              <a:rPr lang="en-US" dirty="0"/>
              <a:t>If no such egg arrives, the female will go through menstruation</a:t>
            </a:r>
          </a:p>
          <a:p>
            <a:endParaRPr lang="en-US" dirty="0"/>
          </a:p>
        </p:txBody>
      </p:sp>
      <p:pic>
        <p:nvPicPr>
          <p:cNvPr id="5" name="Content Placeholder 4" descr="ovulation-cycle.jpg"/>
          <p:cNvPicPr>
            <a:picLocks noGrp="1" noChangeAspect="1"/>
          </p:cNvPicPr>
          <p:nvPr>
            <p:ph sz="half" idx="2"/>
          </p:nvPr>
        </p:nvPicPr>
        <p:blipFill>
          <a:blip r:embed="rId2">
            <a:extLst>
              <a:ext uri="{28A0092B-C50C-407E-A947-70E740481C1C}">
                <a14:useLocalDpi xmlns:a14="http://schemas.microsoft.com/office/drawing/2010/main" val="0"/>
              </a:ext>
            </a:extLst>
          </a:blip>
          <a:srcRect l="4503" r="4503"/>
          <a:stretch>
            <a:fillRect/>
          </a:stretch>
        </p:blipFill>
        <p:spPr>
          <a:xfrm>
            <a:off x="3051041" y="827597"/>
            <a:ext cx="6092959" cy="5298566"/>
          </a:xfrm>
        </p:spPr>
      </p:pic>
    </p:spTree>
    <p:extLst>
      <p:ext uri="{BB962C8B-B14F-4D97-AF65-F5344CB8AC3E}">
        <p14:creationId xmlns:p14="http://schemas.microsoft.com/office/powerpoint/2010/main" val="317501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en-US" sz="4400" b="1" smtClean="0">
                <a:cs typeface="+mj-cs"/>
              </a:rPr>
              <a:t/>
            </a:r>
            <a:br>
              <a:rPr lang="en-US" sz="4400" b="1" smtClean="0">
                <a:cs typeface="+mj-cs"/>
              </a:rPr>
            </a:br>
            <a:r>
              <a:rPr lang="en-US" sz="4400" b="1" smtClean="0">
                <a:cs typeface="+mj-cs"/>
              </a:rPr>
              <a:t>FEMALE HEALTH CONCERNS</a:t>
            </a:r>
          </a:p>
        </p:txBody>
      </p:sp>
      <p:pic>
        <p:nvPicPr>
          <p:cNvPr id="3074" name="Picture 4" descr="j0186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861" y="2832165"/>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62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gn="ctr" eaLnBrk="1" hangingPunct="1">
              <a:defRPr/>
            </a:pPr>
            <a:r>
              <a:rPr lang="en-US" sz="3600" b="1" smtClean="0">
                <a:cs typeface="+mj-cs"/>
              </a:rPr>
              <a:t>VAGINITIS</a:t>
            </a:r>
          </a:p>
        </p:txBody>
      </p:sp>
      <p:sp>
        <p:nvSpPr>
          <p:cNvPr id="2051" name="Rectangle 3"/>
          <p:cNvSpPr>
            <a:spLocks noGrp="1" noChangeArrowheads="1"/>
          </p:cNvSpPr>
          <p:nvPr>
            <p:ph idx="1"/>
          </p:nvPr>
        </p:nvSpPr>
        <p:spPr/>
        <p:txBody>
          <a:bodyPr/>
          <a:lstStyle/>
          <a:p>
            <a:pPr algn="l" eaLnBrk="1" hangingPunct="1">
              <a:defRPr/>
            </a:pPr>
            <a:r>
              <a:rPr lang="en-US" b="1" smtClean="0">
                <a:cs typeface="+mn-cs"/>
              </a:rPr>
              <a:t>Irritation / inflammation of the vagina usually accompanied by a discharge</a:t>
            </a:r>
          </a:p>
          <a:p>
            <a:pPr algn="l" eaLnBrk="1" hangingPunct="1">
              <a:defRPr/>
            </a:pPr>
            <a:endParaRPr lang="en-US" b="1" smtClean="0">
              <a:cs typeface="+mn-cs"/>
            </a:endParaRPr>
          </a:p>
          <a:p>
            <a:pPr algn="l" eaLnBrk="1" hangingPunct="1">
              <a:defRPr/>
            </a:pPr>
            <a:r>
              <a:rPr lang="en-US" b="1" smtClean="0">
                <a:cs typeface="+mn-cs"/>
              </a:rPr>
              <a:t>Yeast Infection: fungus</a:t>
            </a:r>
          </a:p>
          <a:p>
            <a:pPr algn="l" eaLnBrk="1" hangingPunct="1">
              <a:defRPr/>
            </a:pPr>
            <a:r>
              <a:rPr lang="en-US" b="1" smtClean="0">
                <a:cs typeface="+mn-cs"/>
              </a:rPr>
              <a:t>Trichomoniasis: protozoan</a:t>
            </a:r>
          </a:p>
          <a:p>
            <a:pPr algn="l" eaLnBrk="1" hangingPunct="1">
              <a:defRPr/>
            </a:pPr>
            <a:r>
              <a:rPr lang="en-US" b="1" smtClean="0">
                <a:cs typeface="+mn-cs"/>
              </a:rPr>
              <a:t>Gardnerella: bacteria</a:t>
            </a:r>
          </a:p>
          <a:p>
            <a:pPr algn="l" eaLnBrk="1" hangingPunct="1">
              <a:defRPr/>
            </a:pPr>
            <a:endParaRPr lang="en-US" b="1" smtClean="0">
              <a:cs typeface="+mn-cs"/>
            </a:endParaRPr>
          </a:p>
        </p:txBody>
      </p:sp>
      <p:pic>
        <p:nvPicPr>
          <p:cNvPr id="4099" name="Picture 6" descr="MCPE05788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409" y="3124200"/>
            <a:ext cx="130333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331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defRPr/>
            </a:pPr>
            <a:r>
              <a:rPr lang="en-US" b="1" smtClean="0">
                <a:cs typeface="+mj-cs"/>
              </a:rPr>
              <a:t>Yeast Infection</a:t>
            </a:r>
          </a:p>
        </p:txBody>
      </p:sp>
      <p:sp>
        <p:nvSpPr>
          <p:cNvPr id="6148" name="Rectangle 4"/>
          <p:cNvSpPr>
            <a:spLocks noGrp="1" noChangeArrowheads="1"/>
          </p:cNvSpPr>
          <p:nvPr>
            <p:ph type="body" sz="half" idx="1"/>
          </p:nvPr>
        </p:nvSpPr>
        <p:spPr/>
        <p:txBody>
          <a:bodyPr/>
          <a:lstStyle/>
          <a:p>
            <a:pPr eaLnBrk="1" hangingPunct="1">
              <a:defRPr/>
            </a:pPr>
            <a:r>
              <a:rPr lang="en-US" sz="2400" b="1" smtClean="0">
                <a:solidFill>
                  <a:schemeClr val="bg2"/>
                </a:solidFill>
                <a:cs typeface="+mn-cs"/>
              </a:rPr>
              <a:t>SYMPTOMS: curdy white vaginal discharge, swollen tender, red itching labia, burning during urination</a:t>
            </a:r>
          </a:p>
        </p:txBody>
      </p:sp>
      <p:sp>
        <p:nvSpPr>
          <p:cNvPr id="6149" name="Rectangle 5"/>
          <p:cNvSpPr>
            <a:spLocks noGrp="1" noChangeArrowheads="1"/>
          </p:cNvSpPr>
          <p:nvPr>
            <p:ph type="body" sz="half" idx="2"/>
          </p:nvPr>
        </p:nvSpPr>
        <p:spPr/>
        <p:txBody>
          <a:bodyPr>
            <a:normAutofit lnSpcReduction="10000"/>
          </a:bodyPr>
          <a:lstStyle/>
          <a:p>
            <a:pPr eaLnBrk="1" hangingPunct="1">
              <a:defRPr/>
            </a:pPr>
            <a:r>
              <a:rPr lang="en-US" sz="2400" b="1" smtClean="0">
                <a:cs typeface="+mn-cs"/>
              </a:rPr>
              <a:t>CAUSE: yeast like fungus Monilia, when PH balance is disturbed</a:t>
            </a:r>
          </a:p>
          <a:p>
            <a:pPr eaLnBrk="1" hangingPunct="1">
              <a:defRPr/>
            </a:pPr>
            <a:r>
              <a:rPr lang="en-US" sz="2400" b="1" smtClean="0">
                <a:cs typeface="+mn-cs"/>
              </a:rPr>
              <a:t>RISK: increases with pregnancy,diabetes,antibiotics, </a:t>
            </a:r>
            <a:r>
              <a:rPr lang="ja-JP" altLang="en-US" sz="2400" b="1" smtClean="0">
                <a:latin typeface="Arial"/>
                <a:cs typeface="+mn-cs"/>
              </a:rPr>
              <a:t>“</a:t>
            </a:r>
            <a:r>
              <a:rPr lang="en-US" sz="2400" b="1" smtClean="0">
                <a:cs typeface="+mn-cs"/>
              </a:rPr>
              <a:t>the pill</a:t>
            </a:r>
            <a:r>
              <a:rPr lang="ja-JP" altLang="en-US" sz="2400" b="1" smtClean="0">
                <a:latin typeface="Arial"/>
                <a:cs typeface="+mn-cs"/>
              </a:rPr>
              <a:t>”</a:t>
            </a:r>
            <a:r>
              <a:rPr lang="en-US" sz="2400" b="1" smtClean="0">
                <a:cs typeface="+mn-cs"/>
              </a:rPr>
              <a:t>, high sugar intake, alcohol, tight clothing, non-ventilating clothing</a:t>
            </a:r>
          </a:p>
        </p:txBody>
      </p:sp>
      <p:pic>
        <p:nvPicPr>
          <p:cNvPr id="5124" name="Picture 6" descr="MCj03323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300" y="4631963"/>
            <a:ext cx="160496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1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Vocabulary</a:t>
            </a:r>
            <a:endParaRPr lang="en-US" dirty="0"/>
          </a:p>
        </p:txBody>
      </p:sp>
      <p:sp>
        <p:nvSpPr>
          <p:cNvPr id="3" name="Content Placeholder 2"/>
          <p:cNvSpPr>
            <a:spLocks noGrp="1"/>
          </p:cNvSpPr>
          <p:nvPr>
            <p:ph idx="1"/>
          </p:nvPr>
        </p:nvSpPr>
        <p:spPr/>
        <p:txBody>
          <a:bodyPr/>
          <a:lstStyle/>
          <a:p>
            <a:pPr marL="284163" indent="-284163">
              <a:lnSpc>
                <a:spcPct val="110000"/>
              </a:lnSpc>
              <a:spcBef>
                <a:spcPct val="25000"/>
              </a:spcBef>
              <a:buFontTx/>
              <a:buBlip>
                <a:blip r:embed="rId2"/>
              </a:buBlip>
            </a:pPr>
            <a:r>
              <a:rPr lang="en-US" b="1" dirty="0"/>
              <a:t>endocrine glands</a:t>
            </a:r>
          </a:p>
          <a:p>
            <a:pPr marL="284163" indent="-284163">
              <a:lnSpc>
                <a:spcPct val="110000"/>
              </a:lnSpc>
              <a:spcBef>
                <a:spcPct val="25000"/>
              </a:spcBef>
              <a:buFontTx/>
              <a:buBlip>
                <a:blip r:embed="rId2"/>
              </a:buBlip>
            </a:pPr>
            <a:r>
              <a:rPr lang="en-US" b="1" dirty="0"/>
              <a:t>hormones</a:t>
            </a:r>
          </a:p>
          <a:p>
            <a:pPr marL="284163" indent="-284163">
              <a:lnSpc>
                <a:spcPct val="110000"/>
              </a:lnSpc>
              <a:spcBef>
                <a:spcPct val="25000"/>
              </a:spcBef>
              <a:buFontTx/>
              <a:buBlip>
                <a:blip r:embed="rId2"/>
              </a:buBlip>
            </a:pPr>
            <a:r>
              <a:rPr lang="en-US" b="1" dirty="0"/>
              <a:t>thyroid gland</a:t>
            </a:r>
          </a:p>
          <a:p>
            <a:pPr marL="284163" indent="-284163">
              <a:lnSpc>
                <a:spcPct val="110000"/>
              </a:lnSpc>
              <a:spcBef>
                <a:spcPct val="25000"/>
              </a:spcBef>
              <a:buFontTx/>
              <a:buBlip>
                <a:blip r:embed="rId2"/>
              </a:buBlip>
            </a:pPr>
            <a:r>
              <a:rPr lang="en-US" b="1" dirty="0"/>
              <a:t>parathyroid glands</a:t>
            </a:r>
          </a:p>
          <a:p>
            <a:pPr marL="284163" indent="-284163">
              <a:lnSpc>
                <a:spcPct val="110000"/>
              </a:lnSpc>
              <a:spcBef>
                <a:spcPct val="25000"/>
              </a:spcBef>
              <a:buFontTx/>
              <a:buBlip>
                <a:blip r:embed="rId2"/>
              </a:buBlip>
            </a:pPr>
            <a:r>
              <a:rPr lang="en-US" b="1" dirty="0"/>
              <a:t>pancreas</a:t>
            </a:r>
          </a:p>
          <a:p>
            <a:pPr marL="284163" indent="-284163">
              <a:lnSpc>
                <a:spcPct val="110000"/>
              </a:lnSpc>
              <a:spcBef>
                <a:spcPct val="25000"/>
              </a:spcBef>
              <a:buFontTx/>
              <a:buBlip>
                <a:blip r:embed="rId2"/>
              </a:buBlip>
            </a:pPr>
            <a:r>
              <a:rPr lang="en-US" b="1" dirty="0"/>
              <a:t>pituitary glands</a:t>
            </a:r>
          </a:p>
          <a:p>
            <a:pPr marL="284163" indent="-284163">
              <a:lnSpc>
                <a:spcPct val="110000"/>
              </a:lnSpc>
              <a:spcBef>
                <a:spcPct val="25000"/>
              </a:spcBef>
              <a:buFontTx/>
              <a:buBlip>
                <a:blip r:embed="rId2"/>
              </a:buBlip>
            </a:pPr>
            <a:r>
              <a:rPr lang="en-US" b="1" dirty="0"/>
              <a:t>adrenal glands</a:t>
            </a:r>
          </a:p>
          <a:p>
            <a:pPr marL="0" indent="0">
              <a:buNone/>
            </a:pPr>
            <a:endParaRPr lang="en-US" dirty="0"/>
          </a:p>
        </p:txBody>
      </p:sp>
      <p:pic>
        <p:nvPicPr>
          <p:cNvPr id="4" name="Picture 3"/>
          <p:cNvPicPr>
            <a:picLocks noChangeAspect="1"/>
          </p:cNvPicPr>
          <p:nvPr/>
        </p:nvPicPr>
        <p:blipFill>
          <a:blip r:embed="rId3"/>
          <a:stretch>
            <a:fillRect/>
          </a:stretch>
        </p:blipFill>
        <p:spPr>
          <a:xfrm>
            <a:off x="3762187" y="1477963"/>
            <a:ext cx="4292600" cy="4648200"/>
          </a:xfrm>
          <a:prstGeom prst="rect">
            <a:avLst/>
          </a:prstGeom>
        </p:spPr>
      </p:pic>
    </p:spTree>
    <p:extLst>
      <p:ext uri="{BB962C8B-B14F-4D97-AF65-F5344CB8AC3E}">
        <p14:creationId xmlns:p14="http://schemas.microsoft.com/office/powerpoint/2010/main" val="2530604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defRPr/>
            </a:pPr>
            <a:r>
              <a:rPr lang="en-US" b="1" smtClean="0">
                <a:cs typeface="+mj-cs"/>
              </a:rPr>
              <a:t>YEAST INFECTION</a:t>
            </a:r>
          </a:p>
        </p:txBody>
      </p:sp>
      <p:sp>
        <p:nvSpPr>
          <p:cNvPr id="8196" name="Rectangle 4"/>
          <p:cNvSpPr>
            <a:spLocks noGrp="1" noChangeArrowheads="1"/>
          </p:cNvSpPr>
          <p:nvPr>
            <p:ph type="body" sz="half" idx="1"/>
          </p:nvPr>
        </p:nvSpPr>
        <p:spPr/>
        <p:txBody>
          <a:bodyPr/>
          <a:lstStyle/>
          <a:p>
            <a:pPr eaLnBrk="1" hangingPunct="1">
              <a:defRPr/>
            </a:pPr>
            <a:r>
              <a:rPr lang="en-US" b="1" smtClean="0">
                <a:cs typeface="+mn-cs"/>
              </a:rPr>
              <a:t>PREVENTION: showers, cotton clothing, bathing suits, avoid douches, avoid bubble baths, eating yogurt with antibiotics help</a:t>
            </a:r>
          </a:p>
        </p:txBody>
      </p:sp>
      <p:sp>
        <p:nvSpPr>
          <p:cNvPr id="8197" name="Rectangle 5"/>
          <p:cNvSpPr>
            <a:spLocks noGrp="1" noChangeArrowheads="1"/>
          </p:cNvSpPr>
          <p:nvPr>
            <p:ph type="body" sz="half" idx="2"/>
          </p:nvPr>
        </p:nvSpPr>
        <p:spPr/>
        <p:txBody>
          <a:bodyPr/>
          <a:lstStyle/>
          <a:p>
            <a:pPr eaLnBrk="1" hangingPunct="1">
              <a:defRPr/>
            </a:pPr>
            <a:r>
              <a:rPr lang="en-US" b="1" smtClean="0">
                <a:cs typeface="+mn-cs"/>
              </a:rPr>
              <a:t>TREATMENT:</a:t>
            </a:r>
          </a:p>
          <a:p>
            <a:pPr eaLnBrk="1" hangingPunct="1">
              <a:buFontTx/>
              <a:buNone/>
              <a:defRPr/>
            </a:pPr>
            <a:r>
              <a:rPr lang="en-US" b="1" smtClean="0">
                <a:cs typeface="+mn-cs"/>
              </a:rPr>
              <a:t>	non-prescription</a:t>
            </a:r>
          </a:p>
          <a:p>
            <a:pPr eaLnBrk="1" hangingPunct="1">
              <a:buFontTx/>
              <a:buNone/>
              <a:defRPr/>
            </a:pPr>
            <a:r>
              <a:rPr lang="en-US" b="1" smtClean="0">
                <a:cs typeface="+mn-cs"/>
              </a:rPr>
              <a:t>Such as:</a:t>
            </a:r>
          </a:p>
          <a:p>
            <a:pPr eaLnBrk="1" hangingPunct="1">
              <a:buFontTx/>
              <a:buNone/>
              <a:defRPr/>
            </a:pPr>
            <a:r>
              <a:rPr lang="en-US" b="1" smtClean="0">
                <a:cs typeface="+mn-cs"/>
              </a:rPr>
              <a:t> Gyne-Lotrimin</a:t>
            </a:r>
          </a:p>
          <a:p>
            <a:pPr eaLnBrk="1" hangingPunct="1">
              <a:buFontTx/>
              <a:buNone/>
              <a:defRPr/>
            </a:pPr>
            <a:r>
              <a:rPr lang="en-US" b="1" smtClean="0">
                <a:cs typeface="+mn-cs"/>
              </a:rPr>
              <a:t>	Mycelex</a:t>
            </a:r>
          </a:p>
        </p:txBody>
      </p:sp>
      <p:pic>
        <p:nvPicPr>
          <p:cNvPr id="6148" name="Picture 6" descr="MPj040544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14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96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defRPr/>
            </a:pPr>
            <a:r>
              <a:rPr lang="en-US" sz="3600" b="1" smtClean="0">
                <a:cs typeface="+mj-cs"/>
              </a:rPr>
              <a:t>	TOXIC SHOCK SYNDROME</a:t>
            </a:r>
          </a:p>
        </p:txBody>
      </p:sp>
      <p:sp>
        <p:nvSpPr>
          <p:cNvPr id="10244" name="Rectangle 4"/>
          <p:cNvSpPr>
            <a:spLocks noGrp="1" noChangeArrowheads="1"/>
          </p:cNvSpPr>
          <p:nvPr>
            <p:ph type="body" sz="half" idx="1"/>
          </p:nvPr>
        </p:nvSpPr>
        <p:spPr/>
        <p:txBody>
          <a:bodyPr/>
          <a:lstStyle/>
          <a:p>
            <a:pPr eaLnBrk="1" hangingPunct="1">
              <a:defRPr/>
            </a:pPr>
            <a:r>
              <a:rPr lang="en-US" b="1" smtClean="0">
                <a:cs typeface="+mn-cs"/>
              </a:rPr>
              <a:t>SYMPTOMS: sudden high fever, vomiting, diarrhea, sunburn like rash, drop in blood pressure, shock, kidney failure, heart failure, DEATH…</a:t>
            </a:r>
          </a:p>
          <a:p>
            <a:pPr eaLnBrk="1" hangingPunct="1">
              <a:buFontTx/>
              <a:buNone/>
              <a:defRPr/>
            </a:pPr>
            <a:endParaRPr lang="en-US" b="1" smtClean="0">
              <a:cs typeface="+mn-cs"/>
            </a:endParaRPr>
          </a:p>
        </p:txBody>
      </p:sp>
      <p:sp>
        <p:nvSpPr>
          <p:cNvPr id="10245" name="Rectangle 5"/>
          <p:cNvSpPr>
            <a:spLocks noGrp="1" noChangeArrowheads="1"/>
          </p:cNvSpPr>
          <p:nvPr>
            <p:ph type="body" sz="half" idx="2"/>
          </p:nvPr>
        </p:nvSpPr>
        <p:spPr>
          <a:xfrm>
            <a:off x="3886200" y="1600200"/>
            <a:ext cx="3810000" cy="4497388"/>
          </a:xfrm>
        </p:spPr>
        <p:txBody>
          <a:bodyPr/>
          <a:lstStyle/>
          <a:p>
            <a:pPr eaLnBrk="1" hangingPunct="1">
              <a:defRPr/>
            </a:pPr>
            <a:r>
              <a:rPr lang="en-US" b="1" smtClean="0">
                <a:cs typeface="+mn-cs"/>
              </a:rPr>
              <a:t>CAUSE: Bacteria</a:t>
            </a:r>
          </a:p>
          <a:p>
            <a:pPr eaLnBrk="1" hangingPunct="1">
              <a:buFontTx/>
              <a:buNone/>
              <a:defRPr/>
            </a:pPr>
            <a:r>
              <a:rPr lang="en-US" b="1" smtClean="0">
                <a:cs typeface="+mn-cs"/>
              </a:rPr>
              <a:t>STAPHYLOCOCCUS injures victim by producing a toxin in the blood stream  </a:t>
            </a:r>
          </a:p>
          <a:p>
            <a:pPr eaLnBrk="1" hangingPunct="1">
              <a:buFontTx/>
              <a:buNone/>
              <a:defRPr/>
            </a:pPr>
            <a:endParaRPr lang="en-US" b="1" smtClean="0">
              <a:cs typeface="+mn-cs"/>
            </a:endParaRPr>
          </a:p>
        </p:txBody>
      </p:sp>
      <p:pic>
        <p:nvPicPr>
          <p:cNvPr id="7172" name="Picture 8" descr="MCTN00626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86200"/>
            <a:ext cx="2819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24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mtClean="0">
                <a:cs typeface="+mj-cs"/>
              </a:rPr>
              <a:t>TSS</a:t>
            </a:r>
          </a:p>
        </p:txBody>
      </p:sp>
      <p:sp>
        <p:nvSpPr>
          <p:cNvPr id="12292" name="Rectangle 4"/>
          <p:cNvSpPr>
            <a:spLocks noGrp="1" noChangeArrowheads="1"/>
          </p:cNvSpPr>
          <p:nvPr>
            <p:ph type="body" sz="half" idx="1"/>
          </p:nvPr>
        </p:nvSpPr>
        <p:spPr/>
        <p:txBody>
          <a:bodyPr/>
          <a:lstStyle/>
          <a:p>
            <a:pPr eaLnBrk="1" hangingPunct="1">
              <a:defRPr/>
            </a:pPr>
            <a:r>
              <a:rPr lang="en-US" b="1" smtClean="0">
                <a:cs typeface="+mn-cs"/>
              </a:rPr>
              <a:t>PREVENTION: tampons changed frequently, alternate use of tampons and sanitary napkins, keep hands clean.</a:t>
            </a:r>
          </a:p>
        </p:txBody>
      </p:sp>
      <p:sp>
        <p:nvSpPr>
          <p:cNvPr id="12293" name="Rectangle 5"/>
          <p:cNvSpPr>
            <a:spLocks noGrp="1" noChangeArrowheads="1"/>
          </p:cNvSpPr>
          <p:nvPr>
            <p:ph type="body" sz="half" idx="2"/>
          </p:nvPr>
        </p:nvSpPr>
        <p:spPr/>
        <p:txBody>
          <a:bodyPr/>
          <a:lstStyle/>
          <a:p>
            <a:pPr eaLnBrk="1" hangingPunct="1">
              <a:defRPr/>
            </a:pPr>
            <a:r>
              <a:rPr lang="en-US" b="1" smtClean="0">
                <a:cs typeface="+mn-cs"/>
              </a:rPr>
              <a:t>TREATMENT:</a:t>
            </a:r>
          </a:p>
          <a:p>
            <a:pPr eaLnBrk="1" hangingPunct="1">
              <a:buFontTx/>
              <a:buNone/>
              <a:defRPr/>
            </a:pPr>
            <a:r>
              <a:rPr lang="en-US" b="1" smtClean="0">
                <a:cs typeface="+mn-cs"/>
              </a:rPr>
              <a:t>Antibiotics</a:t>
            </a:r>
          </a:p>
          <a:p>
            <a:pPr eaLnBrk="1" hangingPunct="1">
              <a:buFontTx/>
              <a:buNone/>
              <a:defRPr/>
            </a:pPr>
            <a:endParaRPr lang="en-US" b="1" smtClean="0">
              <a:cs typeface="+mn-cs"/>
            </a:endParaRPr>
          </a:p>
          <a:p>
            <a:pPr eaLnBrk="1" hangingPunct="1">
              <a:buFontTx/>
              <a:buNone/>
              <a:defRPr/>
            </a:pPr>
            <a:r>
              <a:rPr lang="en-US" b="1" smtClean="0">
                <a:cs typeface="+mn-cs"/>
              </a:rPr>
              <a:t>Note: can arise from wounds in throat, skin, lungs and bone</a:t>
            </a:r>
          </a:p>
        </p:txBody>
      </p:sp>
      <p:pic>
        <p:nvPicPr>
          <p:cNvPr id="8196" name="Picture 6" descr="MCHM00329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4724400"/>
            <a:ext cx="15065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n4015400007098_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87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16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defRPr/>
            </a:pPr>
            <a:r>
              <a:rPr lang="en-US" b="1" smtClean="0">
                <a:cs typeface="+mj-cs"/>
              </a:rPr>
              <a:t>BREAST CANCER</a:t>
            </a:r>
          </a:p>
        </p:txBody>
      </p:sp>
      <p:sp>
        <p:nvSpPr>
          <p:cNvPr id="22531" name="Rectangle 3"/>
          <p:cNvSpPr>
            <a:spLocks noGrp="1" noChangeArrowheads="1"/>
          </p:cNvSpPr>
          <p:nvPr>
            <p:ph type="body" idx="1"/>
          </p:nvPr>
        </p:nvSpPr>
        <p:spPr/>
        <p:txBody>
          <a:bodyPr>
            <a:normAutofit fontScale="92500"/>
          </a:bodyPr>
          <a:lstStyle/>
          <a:p>
            <a:pPr eaLnBrk="1" hangingPunct="1">
              <a:defRPr/>
            </a:pPr>
            <a:r>
              <a:rPr lang="en-US" sz="2800" b="1" smtClean="0">
                <a:cs typeface="+mn-cs"/>
              </a:rPr>
              <a:t>CAUSE:UNKNOWN  malignant tumors grow in breast</a:t>
            </a:r>
          </a:p>
          <a:p>
            <a:pPr eaLnBrk="1" hangingPunct="1">
              <a:defRPr/>
            </a:pPr>
            <a:r>
              <a:rPr lang="en-US" sz="2800" b="1" smtClean="0">
                <a:cs typeface="+mn-cs"/>
              </a:rPr>
              <a:t>RISK FACTORS: </a:t>
            </a:r>
          </a:p>
          <a:p>
            <a:pPr lvl="1" eaLnBrk="1" hangingPunct="1">
              <a:defRPr/>
            </a:pPr>
            <a:r>
              <a:rPr lang="en-US" sz="2400" b="1" smtClean="0"/>
              <a:t>Age over 50</a:t>
            </a:r>
          </a:p>
          <a:p>
            <a:pPr lvl="1" eaLnBrk="1" hangingPunct="1">
              <a:defRPr/>
            </a:pPr>
            <a:r>
              <a:rPr lang="en-US" sz="2400" b="1" smtClean="0"/>
              <a:t>Menarche prior to 12</a:t>
            </a:r>
          </a:p>
          <a:p>
            <a:pPr lvl="1" eaLnBrk="1" hangingPunct="1">
              <a:defRPr/>
            </a:pPr>
            <a:r>
              <a:rPr lang="en-US" sz="2400" b="1" smtClean="0"/>
              <a:t>No pregnancies</a:t>
            </a:r>
          </a:p>
          <a:p>
            <a:pPr lvl="1" eaLnBrk="1" hangingPunct="1">
              <a:defRPr/>
            </a:pPr>
            <a:r>
              <a:rPr lang="en-US" sz="2400" b="1" smtClean="0"/>
              <a:t>1</a:t>
            </a:r>
            <a:r>
              <a:rPr lang="en-US" sz="2400" b="1" baseline="30000" smtClean="0"/>
              <a:t>st</a:t>
            </a:r>
            <a:r>
              <a:rPr lang="en-US" sz="2400" b="1" smtClean="0"/>
              <a:t> child after 30</a:t>
            </a:r>
          </a:p>
          <a:p>
            <a:pPr lvl="1" eaLnBrk="1" hangingPunct="1">
              <a:defRPr/>
            </a:pPr>
            <a:r>
              <a:rPr lang="en-US" sz="2400" b="1" smtClean="0"/>
              <a:t>Heredity</a:t>
            </a:r>
          </a:p>
          <a:p>
            <a:pPr lvl="1" eaLnBrk="1" hangingPunct="1">
              <a:defRPr/>
            </a:pPr>
            <a:r>
              <a:rPr lang="en-US" sz="2400" b="1" smtClean="0"/>
              <a:t>Caucasian ( Afro-American more  likely to die)</a:t>
            </a:r>
          </a:p>
          <a:p>
            <a:pPr lvl="4" eaLnBrk="1" hangingPunct="1">
              <a:defRPr/>
            </a:pPr>
            <a:endParaRPr lang="en-US" sz="1800" b="1" smtClean="0"/>
          </a:p>
          <a:p>
            <a:pPr eaLnBrk="1" hangingPunct="1">
              <a:buFontTx/>
              <a:buNone/>
              <a:defRPr/>
            </a:pPr>
            <a:endParaRPr lang="en-US" sz="2800" b="1" smtClean="0">
              <a:cs typeface="+mn-cs"/>
            </a:endParaRPr>
          </a:p>
        </p:txBody>
      </p:sp>
      <p:pic>
        <p:nvPicPr>
          <p:cNvPr id="9219" name="Picture 5" descr="breas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19400"/>
            <a:ext cx="9429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55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en-US" b="1" smtClean="0">
                <a:cs typeface="+mj-cs"/>
              </a:rPr>
              <a:t>BREAST CANCER</a:t>
            </a:r>
          </a:p>
        </p:txBody>
      </p:sp>
      <p:sp>
        <p:nvSpPr>
          <p:cNvPr id="23555" name="Rectangle 3"/>
          <p:cNvSpPr>
            <a:spLocks noGrp="1" noChangeArrowheads="1"/>
          </p:cNvSpPr>
          <p:nvPr>
            <p:ph type="body" idx="1"/>
          </p:nvPr>
        </p:nvSpPr>
        <p:spPr/>
        <p:txBody>
          <a:bodyPr/>
          <a:lstStyle/>
          <a:p>
            <a:pPr eaLnBrk="1" hangingPunct="1">
              <a:defRPr/>
            </a:pPr>
            <a:r>
              <a:rPr lang="en-US" b="1" smtClean="0">
                <a:cs typeface="+mn-cs"/>
              </a:rPr>
              <a:t>Lesson risk: EARLY Detection</a:t>
            </a:r>
          </a:p>
          <a:p>
            <a:pPr lvl="1" eaLnBrk="1" hangingPunct="1">
              <a:defRPr/>
            </a:pPr>
            <a:r>
              <a:rPr lang="en-US" b="1" smtClean="0"/>
              <a:t>Breast exam yearly after 40</a:t>
            </a:r>
          </a:p>
          <a:p>
            <a:pPr lvl="1" eaLnBrk="1" hangingPunct="1">
              <a:defRPr/>
            </a:pPr>
            <a:r>
              <a:rPr lang="en-US" b="1" smtClean="0"/>
              <a:t>TREATMENT: radiation, lumpectomy, mastectomy</a:t>
            </a:r>
          </a:p>
          <a:p>
            <a:pPr lvl="1" eaLnBrk="1" hangingPunct="1">
              <a:buFontTx/>
              <a:buNone/>
              <a:defRPr/>
            </a:pPr>
            <a:r>
              <a:rPr lang="en-US" b="1" i="1" smtClean="0"/>
              <a:t>Most common form of cancer in females</a:t>
            </a:r>
          </a:p>
          <a:p>
            <a:pPr lvl="1" eaLnBrk="1" hangingPunct="1">
              <a:defRPr/>
            </a:pPr>
            <a:endParaRPr lang="en-US" b="1" smtClean="0"/>
          </a:p>
          <a:p>
            <a:pPr lvl="1" eaLnBrk="1" hangingPunct="1">
              <a:buFontTx/>
              <a:buNone/>
              <a:defRPr/>
            </a:pPr>
            <a:endParaRPr lang="en-US" b="1" smtClean="0"/>
          </a:p>
        </p:txBody>
      </p:sp>
      <p:pic>
        <p:nvPicPr>
          <p:cNvPr id="10243" name="Picture 4" descr="MCPE03684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13" y="4343400"/>
            <a:ext cx="3265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50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defRPr/>
            </a:pPr>
            <a:r>
              <a:rPr lang="en-US" b="1" smtClean="0">
                <a:cs typeface="+mj-cs"/>
              </a:rPr>
              <a:t>CERVICAL CANCER</a:t>
            </a:r>
          </a:p>
        </p:txBody>
      </p:sp>
      <p:sp>
        <p:nvSpPr>
          <p:cNvPr id="24579" name="Rectangle 3"/>
          <p:cNvSpPr>
            <a:spLocks noGrp="1" noChangeArrowheads="1"/>
          </p:cNvSpPr>
          <p:nvPr>
            <p:ph type="body" idx="1"/>
          </p:nvPr>
        </p:nvSpPr>
        <p:spPr/>
        <p:txBody>
          <a:bodyPr/>
          <a:lstStyle/>
          <a:p>
            <a:pPr eaLnBrk="1" hangingPunct="1">
              <a:lnSpc>
                <a:spcPct val="90000"/>
              </a:lnSpc>
              <a:defRPr/>
            </a:pPr>
            <a:r>
              <a:rPr lang="en-US" b="1" dirty="0" smtClean="0">
                <a:cs typeface="+mn-cs"/>
              </a:rPr>
              <a:t>ABNORMAL GROWTH OF CELLS IN CERVIX</a:t>
            </a:r>
          </a:p>
          <a:p>
            <a:pPr eaLnBrk="1" hangingPunct="1">
              <a:lnSpc>
                <a:spcPct val="90000"/>
              </a:lnSpc>
              <a:defRPr/>
            </a:pPr>
            <a:r>
              <a:rPr lang="en-US" b="1" dirty="0" smtClean="0">
                <a:cs typeface="+mn-cs"/>
              </a:rPr>
              <a:t>DETECTION : pap-smear</a:t>
            </a:r>
          </a:p>
          <a:p>
            <a:pPr eaLnBrk="1" hangingPunct="1">
              <a:lnSpc>
                <a:spcPct val="90000"/>
              </a:lnSpc>
              <a:defRPr/>
            </a:pPr>
            <a:r>
              <a:rPr lang="en-US" b="1" dirty="0" smtClean="0">
                <a:cs typeface="+mn-cs"/>
              </a:rPr>
              <a:t>PREDISPOSITION:</a:t>
            </a:r>
          </a:p>
          <a:p>
            <a:pPr lvl="1" eaLnBrk="1" hangingPunct="1">
              <a:lnSpc>
                <a:spcPct val="90000"/>
              </a:lnSpc>
              <a:defRPr/>
            </a:pPr>
            <a:r>
              <a:rPr lang="en-US" b="1" dirty="0" smtClean="0"/>
              <a:t>Earlier adolescent female has intercourse</a:t>
            </a:r>
          </a:p>
          <a:p>
            <a:pPr lvl="1" eaLnBrk="1" hangingPunct="1">
              <a:lnSpc>
                <a:spcPct val="90000"/>
              </a:lnSpc>
              <a:defRPr/>
            </a:pPr>
            <a:r>
              <a:rPr lang="en-US" b="1" dirty="0" smtClean="0"/>
              <a:t>Greater number of sexual partners</a:t>
            </a:r>
          </a:p>
          <a:p>
            <a:pPr lvl="1" eaLnBrk="1" hangingPunct="1">
              <a:lnSpc>
                <a:spcPct val="90000"/>
              </a:lnSpc>
              <a:defRPr/>
            </a:pPr>
            <a:r>
              <a:rPr lang="en-US" b="1" dirty="0" smtClean="0"/>
              <a:t>HPV</a:t>
            </a:r>
          </a:p>
          <a:p>
            <a:pPr lvl="1" eaLnBrk="1" hangingPunct="1">
              <a:lnSpc>
                <a:spcPct val="90000"/>
              </a:lnSpc>
              <a:buFontTx/>
              <a:buNone/>
              <a:defRPr/>
            </a:pPr>
            <a:r>
              <a:rPr lang="en-US" b="1" dirty="0" smtClean="0"/>
              <a:t>Vaginal , Ovarian, Uterine Cancer</a:t>
            </a:r>
          </a:p>
        </p:txBody>
      </p:sp>
    </p:spTree>
    <p:extLst>
      <p:ext uri="{BB962C8B-B14F-4D97-AF65-F5344CB8AC3E}">
        <p14:creationId xmlns:p14="http://schemas.microsoft.com/office/powerpoint/2010/main" val="22291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cs typeface="+mj-cs"/>
              </a:rPr>
              <a:t>MENSTRUAL PROBLEMS</a:t>
            </a:r>
          </a:p>
        </p:txBody>
      </p:sp>
      <p:sp>
        <p:nvSpPr>
          <p:cNvPr id="14339" name="Rectangle 3"/>
          <p:cNvSpPr>
            <a:spLocks noGrp="1" noChangeArrowheads="1"/>
          </p:cNvSpPr>
          <p:nvPr>
            <p:ph type="body" idx="1"/>
          </p:nvPr>
        </p:nvSpPr>
        <p:spPr/>
        <p:txBody>
          <a:bodyPr/>
          <a:lstStyle/>
          <a:p>
            <a:pPr eaLnBrk="1" hangingPunct="1">
              <a:defRPr/>
            </a:pPr>
            <a:r>
              <a:rPr lang="en-US" b="1" dirty="0" smtClean="0">
                <a:cs typeface="+mn-cs"/>
              </a:rPr>
              <a:t>Amenorrhea- absence</a:t>
            </a:r>
          </a:p>
          <a:p>
            <a:pPr eaLnBrk="1" hangingPunct="1">
              <a:defRPr/>
            </a:pPr>
            <a:r>
              <a:rPr lang="en-US" b="1" dirty="0" err="1" smtClean="0">
                <a:cs typeface="+mn-cs"/>
              </a:rPr>
              <a:t>Oligomenorrhea</a:t>
            </a:r>
            <a:r>
              <a:rPr lang="en-US" b="1" dirty="0" smtClean="0">
                <a:cs typeface="+mn-cs"/>
              </a:rPr>
              <a:t>- irregular</a:t>
            </a:r>
          </a:p>
          <a:p>
            <a:pPr eaLnBrk="1" hangingPunct="1">
              <a:defRPr/>
            </a:pPr>
            <a:r>
              <a:rPr lang="en-US" b="1" dirty="0" smtClean="0">
                <a:cs typeface="+mn-cs"/>
              </a:rPr>
              <a:t>Dysmenorrhea- painful</a:t>
            </a:r>
          </a:p>
          <a:p>
            <a:pPr eaLnBrk="1" hangingPunct="1">
              <a:defRPr/>
            </a:pPr>
            <a:r>
              <a:rPr lang="en-US" b="1" dirty="0" smtClean="0">
                <a:cs typeface="+mn-cs"/>
              </a:rPr>
              <a:t>Menorrhagia- abnormal heavy</a:t>
            </a:r>
          </a:p>
          <a:p>
            <a:pPr eaLnBrk="1" hangingPunct="1">
              <a:buFontTx/>
              <a:buNone/>
              <a:defRPr/>
            </a:pPr>
            <a:endParaRPr lang="en-US" b="1" dirty="0" smtClean="0">
              <a:cs typeface="+mn-cs"/>
            </a:endParaRPr>
          </a:p>
        </p:txBody>
      </p:sp>
      <p:pic>
        <p:nvPicPr>
          <p:cNvPr id="12291" name="Picture 4" descr="MCj041357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43400"/>
            <a:ext cx="4008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5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600" b="1" dirty="0" smtClean="0">
                <a:cs typeface="+mj-cs"/>
              </a:rPr>
              <a:t>PREMENSTRUAL SYNDROME</a:t>
            </a:r>
            <a:br>
              <a:rPr lang="en-US" sz="3600" b="1" dirty="0" smtClean="0">
                <a:cs typeface="+mj-cs"/>
              </a:rPr>
            </a:br>
            <a:r>
              <a:rPr lang="en-US" sz="2400" b="1" dirty="0" smtClean="0">
                <a:cs typeface="+mj-cs"/>
              </a:rPr>
              <a:t>GENERALLY OCCURS 4 DAYS BEFORE AND 4 DAYS DURING MENSTRUATION</a:t>
            </a:r>
            <a:endParaRPr lang="en-US" sz="3600" b="1" dirty="0" smtClean="0">
              <a:cs typeface="+mj-cs"/>
            </a:endParaRPr>
          </a:p>
        </p:txBody>
      </p:sp>
      <p:sp>
        <p:nvSpPr>
          <p:cNvPr id="18436" name="Rectangle 4"/>
          <p:cNvSpPr>
            <a:spLocks noGrp="1" noChangeArrowheads="1"/>
          </p:cNvSpPr>
          <p:nvPr>
            <p:ph type="body" sz="half" idx="1"/>
          </p:nvPr>
        </p:nvSpPr>
        <p:spPr/>
        <p:txBody>
          <a:bodyPr/>
          <a:lstStyle/>
          <a:p>
            <a:pPr eaLnBrk="1" hangingPunct="1">
              <a:defRPr/>
            </a:pPr>
            <a:r>
              <a:rPr lang="en-US" b="1" dirty="0" smtClean="0">
                <a:cs typeface="+mn-cs"/>
              </a:rPr>
              <a:t>SYMPTOMS</a:t>
            </a:r>
          </a:p>
          <a:p>
            <a:pPr eaLnBrk="1" hangingPunct="1">
              <a:buFontTx/>
              <a:buNone/>
              <a:defRPr/>
            </a:pPr>
            <a:r>
              <a:rPr lang="en-US" b="1" dirty="0" smtClean="0">
                <a:cs typeface="+mn-cs"/>
              </a:rPr>
              <a:t>Ranges from slight bloating to weight gain, nervous tension, emotional distress, migraines, temper tantrums……</a:t>
            </a:r>
          </a:p>
        </p:txBody>
      </p:sp>
      <p:sp>
        <p:nvSpPr>
          <p:cNvPr id="18437" name="Rectangle 5"/>
          <p:cNvSpPr>
            <a:spLocks noGrp="1" noChangeArrowheads="1"/>
          </p:cNvSpPr>
          <p:nvPr>
            <p:ph type="body" sz="half" idx="2"/>
          </p:nvPr>
        </p:nvSpPr>
        <p:spPr/>
        <p:txBody>
          <a:bodyPr/>
          <a:lstStyle/>
          <a:p>
            <a:pPr eaLnBrk="1" hangingPunct="1">
              <a:defRPr/>
            </a:pPr>
            <a:r>
              <a:rPr lang="en-US" b="1" dirty="0" smtClean="0">
                <a:cs typeface="+mn-cs"/>
              </a:rPr>
              <a:t>CAUSE:</a:t>
            </a:r>
          </a:p>
          <a:p>
            <a:pPr eaLnBrk="1" hangingPunct="1">
              <a:buFontTx/>
              <a:buNone/>
              <a:defRPr/>
            </a:pPr>
            <a:r>
              <a:rPr lang="en-US" b="1" dirty="0" smtClean="0">
                <a:cs typeface="+mn-cs"/>
              </a:rPr>
              <a:t>Changing hormonal levels two days to two weeks prior to menstruation</a:t>
            </a:r>
          </a:p>
        </p:txBody>
      </p:sp>
    </p:spTree>
    <p:extLst>
      <p:ext uri="{BB962C8B-B14F-4D97-AF65-F5344CB8AC3E}">
        <p14:creationId xmlns:p14="http://schemas.microsoft.com/office/powerpoint/2010/main" val="298140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en-US" b="1" dirty="0" smtClean="0">
                <a:cs typeface="+mj-cs"/>
              </a:rPr>
              <a:t>PMS</a:t>
            </a:r>
          </a:p>
        </p:txBody>
      </p:sp>
      <p:sp>
        <p:nvSpPr>
          <p:cNvPr id="20484" name="Rectangle 4"/>
          <p:cNvSpPr>
            <a:spLocks noGrp="1" noChangeArrowheads="1"/>
          </p:cNvSpPr>
          <p:nvPr>
            <p:ph type="body" sz="half" idx="1"/>
          </p:nvPr>
        </p:nvSpPr>
        <p:spPr/>
        <p:txBody>
          <a:bodyPr/>
          <a:lstStyle/>
          <a:p>
            <a:pPr eaLnBrk="1" hangingPunct="1">
              <a:defRPr/>
            </a:pPr>
            <a:r>
              <a:rPr lang="en-US" sz="2400" b="1" dirty="0" smtClean="0">
                <a:cs typeface="+mn-cs"/>
              </a:rPr>
              <a:t>PREVENTON:    DIET: eat 6 small healthy meals a day, avoid sugar, salt, alcohol, caffeine, red meat and fat, drink water   EXERCISE: walking, swimming, </a:t>
            </a:r>
            <a:r>
              <a:rPr lang="en-US" sz="2400" b="1" dirty="0" err="1" smtClean="0">
                <a:cs typeface="+mn-cs"/>
              </a:rPr>
              <a:t>biking,etc</a:t>
            </a:r>
            <a:r>
              <a:rPr lang="en-US" sz="2400" b="1" dirty="0" smtClean="0">
                <a:cs typeface="+mn-cs"/>
              </a:rPr>
              <a:t>.</a:t>
            </a:r>
          </a:p>
          <a:p>
            <a:pPr eaLnBrk="1" hangingPunct="1">
              <a:buFontTx/>
              <a:buNone/>
              <a:defRPr/>
            </a:pPr>
            <a:endParaRPr lang="en-US" sz="2400" b="1" dirty="0" smtClean="0">
              <a:cs typeface="+mn-cs"/>
            </a:endParaRPr>
          </a:p>
        </p:txBody>
      </p:sp>
      <p:sp>
        <p:nvSpPr>
          <p:cNvPr id="20485" name="Rectangle 5"/>
          <p:cNvSpPr>
            <a:spLocks noGrp="1" noChangeArrowheads="1"/>
          </p:cNvSpPr>
          <p:nvPr>
            <p:ph type="body" sz="half" idx="2"/>
          </p:nvPr>
        </p:nvSpPr>
        <p:spPr/>
        <p:txBody>
          <a:bodyPr/>
          <a:lstStyle/>
          <a:p>
            <a:pPr eaLnBrk="1" hangingPunct="1">
              <a:defRPr/>
            </a:pPr>
            <a:r>
              <a:rPr lang="en-US" sz="2400" b="1" dirty="0" smtClean="0">
                <a:cs typeface="+mn-cs"/>
              </a:rPr>
              <a:t>TREATMENT:  controversial hormonal treatment, diet, exercise </a:t>
            </a:r>
          </a:p>
          <a:p>
            <a:pPr eaLnBrk="1" hangingPunct="1">
              <a:buFontTx/>
              <a:buNone/>
              <a:defRPr/>
            </a:pPr>
            <a:endParaRPr lang="en-US" sz="2400" b="1" dirty="0" smtClean="0">
              <a:cs typeface="+mn-cs"/>
            </a:endParaRPr>
          </a:p>
        </p:txBody>
      </p:sp>
    </p:spTree>
    <p:extLst>
      <p:ext uri="{BB962C8B-B14F-4D97-AF65-F5344CB8AC3E}">
        <p14:creationId xmlns:p14="http://schemas.microsoft.com/office/powerpoint/2010/main" val="54985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defRPr/>
            </a:pPr>
            <a:r>
              <a:rPr lang="en-US" b="1" dirty="0" smtClean="0">
                <a:cs typeface="+mj-cs"/>
              </a:rPr>
              <a:t>MENOPAUSE</a:t>
            </a:r>
          </a:p>
        </p:txBody>
      </p:sp>
      <p:sp>
        <p:nvSpPr>
          <p:cNvPr id="25604" name="Rectangle 4"/>
          <p:cNvSpPr>
            <a:spLocks noGrp="1" noChangeArrowheads="1"/>
          </p:cNvSpPr>
          <p:nvPr>
            <p:ph type="body" sz="half" idx="1"/>
          </p:nvPr>
        </p:nvSpPr>
        <p:spPr/>
        <p:txBody>
          <a:bodyPr/>
          <a:lstStyle/>
          <a:p>
            <a:pPr eaLnBrk="1" hangingPunct="1">
              <a:defRPr/>
            </a:pPr>
            <a:r>
              <a:rPr lang="en-US" b="1" dirty="0" smtClean="0">
                <a:cs typeface="+mn-cs"/>
              </a:rPr>
              <a:t>SYMPTOMS: hot flashes ( lack of estrogen, imbalance between ovaries and hypothalamus)</a:t>
            </a:r>
          </a:p>
          <a:p>
            <a:pPr eaLnBrk="1" hangingPunct="1">
              <a:defRPr/>
            </a:pPr>
            <a:r>
              <a:rPr lang="en-US" b="1" dirty="0" smtClean="0">
                <a:cs typeface="+mn-cs"/>
              </a:rPr>
              <a:t>Average age 50</a:t>
            </a:r>
          </a:p>
          <a:p>
            <a:pPr eaLnBrk="1" hangingPunct="1">
              <a:buFontTx/>
              <a:buNone/>
              <a:defRPr/>
            </a:pPr>
            <a:endParaRPr lang="en-US" b="1" dirty="0" smtClean="0">
              <a:cs typeface="+mn-cs"/>
            </a:endParaRPr>
          </a:p>
        </p:txBody>
      </p:sp>
      <p:sp>
        <p:nvSpPr>
          <p:cNvPr id="25605" name="Rectangle 5"/>
          <p:cNvSpPr>
            <a:spLocks noGrp="1" noChangeArrowheads="1"/>
          </p:cNvSpPr>
          <p:nvPr>
            <p:ph type="body" sz="half" idx="2"/>
          </p:nvPr>
        </p:nvSpPr>
        <p:spPr/>
        <p:txBody>
          <a:bodyPr/>
          <a:lstStyle/>
          <a:p>
            <a:pPr eaLnBrk="1" hangingPunct="1">
              <a:defRPr/>
            </a:pPr>
            <a:r>
              <a:rPr lang="en-US" b="1" dirty="0" smtClean="0">
                <a:cs typeface="+mn-cs"/>
              </a:rPr>
              <a:t>CAUSE: functioning of the ovaries declines, menstrual cycle and reproductive functions cease</a:t>
            </a:r>
          </a:p>
          <a:p>
            <a:pPr eaLnBrk="1" hangingPunct="1">
              <a:defRPr/>
            </a:pPr>
            <a:r>
              <a:rPr lang="en-US" b="1" dirty="0" smtClean="0">
                <a:cs typeface="+mn-cs"/>
              </a:rPr>
              <a:t>TREATMENT: estrogen therapy</a:t>
            </a:r>
          </a:p>
        </p:txBody>
      </p:sp>
    </p:spTree>
    <p:extLst>
      <p:ext uri="{BB962C8B-B14F-4D97-AF65-F5344CB8AC3E}">
        <p14:creationId xmlns:p14="http://schemas.microsoft.com/office/powerpoint/2010/main" val="72945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Endocrine System Work? </a:t>
            </a:r>
            <a:endParaRPr lang="en-US" dirty="0"/>
          </a:p>
        </p:txBody>
      </p:sp>
      <p:sp>
        <p:nvSpPr>
          <p:cNvPr id="3" name="Content Placeholder 2"/>
          <p:cNvSpPr>
            <a:spLocks noGrp="1"/>
          </p:cNvSpPr>
          <p:nvPr>
            <p:ph sz="half" idx="1"/>
          </p:nvPr>
        </p:nvSpPr>
        <p:spPr/>
        <p:txBody>
          <a:bodyPr/>
          <a:lstStyle/>
          <a:p>
            <a:r>
              <a:rPr lang="en-US" dirty="0"/>
              <a:t>There are several different </a:t>
            </a:r>
            <a:r>
              <a:rPr lang="en-US" b="1" dirty="0">
                <a:solidFill>
                  <a:srgbClr val="D24637"/>
                </a:solidFill>
              </a:rPr>
              <a:t>endocrine </a:t>
            </a:r>
            <a:r>
              <a:rPr lang="en-US" b="1" dirty="0" smtClean="0">
                <a:solidFill>
                  <a:srgbClr val="D24637"/>
                </a:solidFill>
              </a:rPr>
              <a:t>glands</a:t>
            </a:r>
          </a:p>
        </p:txBody>
      </p:sp>
      <p:sp>
        <p:nvSpPr>
          <p:cNvPr id="6" name="Content Placeholder 5"/>
          <p:cNvSpPr>
            <a:spLocks noGrp="1"/>
          </p:cNvSpPr>
          <p:nvPr>
            <p:ph sz="half" idx="2"/>
          </p:nvPr>
        </p:nvSpPr>
        <p:spPr/>
        <p:txBody>
          <a:bodyPr/>
          <a:lstStyle/>
          <a:p>
            <a:endParaRPr lang="en-US"/>
          </a:p>
        </p:txBody>
      </p:sp>
      <p:pic>
        <p:nvPicPr>
          <p:cNvPr id="5" name="Picture 4" descr="endocrin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219" y="1175993"/>
            <a:ext cx="5377440" cy="5550688"/>
          </a:xfrm>
          <a:prstGeom prst="rect">
            <a:avLst/>
          </a:prstGeom>
        </p:spPr>
      </p:pic>
    </p:spTree>
    <p:extLst>
      <p:ext uri="{BB962C8B-B14F-4D97-AF65-F5344CB8AC3E}">
        <p14:creationId xmlns:p14="http://schemas.microsoft.com/office/powerpoint/2010/main" val="575825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Male Reproductive System</a:t>
            </a:r>
            <a:endParaRPr lang="en-US" dirty="0"/>
          </a:p>
        </p:txBody>
      </p:sp>
      <p:sp>
        <p:nvSpPr>
          <p:cNvPr id="3" name="Subtitle 2"/>
          <p:cNvSpPr>
            <a:spLocks noGrp="1"/>
          </p:cNvSpPr>
          <p:nvPr>
            <p:ph type="subTitle" idx="1"/>
          </p:nvPr>
        </p:nvSpPr>
        <p:spPr/>
        <p:txBody>
          <a:bodyPr>
            <a:normAutofit fontScale="85000" lnSpcReduction="10000"/>
          </a:bodyPr>
          <a:lstStyle/>
          <a:p>
            <a:pPr algn="l"/>
            <a:r>
              <a:rPr lang="en-US" dirty="0" smtClean="0"/>
              <a:t>Please turn to the vocabulary  page in your packet !</a:t>
            </a:r>
          </a:p>
          <a:p>
            <a:pPr algn="l"/>
            <a:r>
              <a:rPr lang="en-US" dirty="0" smtClean="0"/>
              <a:t>Follow along and copy the definitions in your packet.</a:t>
            </a:r>
          </a:p>
        </p:txBody>
      </p:sp>
      <p:pic>
        <p:nvPicPr>
          <p:cNvPr id="2050" name="Picture 2" descr="C:\Users\kterwilliger\AppData\Local\Microsoft\Windows\Temporary Internet Files\Content.IE5\V2DF3RAW\MC9003631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710" y="4576052"/>
            <a:ext cx="1880921" cy="196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689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words 1-6</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Puberty: period of sexual development during which males and females become sexually mature.</a:t>
            </a:r>
          </a:p>
          <a:p>
            <a:r>
              <a:rPr lang="en-US" dirty="0" smtClean="0"/>
              <a:t>            CAPABLE OF REPRODUCTION</a:t>
            </a:r>
          </a:p>
          <a:p>
            <a:r>
              <a:rPr lang="en-US" dirty="0" smtClean="0"/>
              <a:t>Pituitary Gland : small endocrine gland releases FSH and LH ( where is it located?)</a:t>
            </a:r>
          </a:p>
          <a:p>
            <a:r>
              <a:rPr lang="en-US" dirty="0" smtClean="0"/>
              <a:t>Follicle Stimulating Hormone: Stimulates sperm production.</a:t>
            </a:r>
          </a:p>
          <a:p>
            <a:r>
              <a:rPr lang="en-US" dirty="0" smtClean="0"/>
              <a:t>Luteinizing Hormone: Stimulates testosterone production.</a:t>
            </a:r>
          </a:p>
          <a:p>
            <a:r>
              <a:rPr lang="en-US" dirty="0" smtClean="0"/>
              <a:t>Hypothalamus : portion of the brain that regulates  the endocrine system.</a:t>
            </a:r>
          </a:p>
          <a:p>
            <a:r>
              <a:rPr lang="en-US" dirty="0" smtClean="0"/>
              <a:t>Endocrine System: body system which are ductless glands that release hormones.</a:t>
            </a:r>
          </a:p>
          <a:p>
            <a:endParaRPr lang="en-US" dirty="0" smtClean="0"/>
          </a:p>
          <a:p>
            <a:endParaRPr lang="en-US" dirty="0" smtClean="0"/>
          </a:p>
        </p:txBody>
      </p:sp>
    </p:spTree>
    <p:extLst>
      <p:ext uri="{BB962C8B-B14F-4D97-AF65-F5344CB8AC3E}">
        <p14:creationId xmlns:p14="http://schemas.microsoft.com/office/powerpoint/2010/main" val="16082291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114800" y="1676399"/>
            <a:ext cx="4495800" cy="42693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Penis #7</a:t>
            </a:r>
            <a:endParaRPr lang="en-US" dirty="0"/>
          </a:p>
        </p:txBody>
      </p:sp>
      <p:sp>
        <p:nvSpPr>
          <p:cNvPr id="3" name="Content Placeholder 2"/>
          <p:cNvSpPr>
            <a:spLocks noGrp="1"/>
          </p:cNvSpPr>
          <p:nvPr>
            <p:ph idx="1"/>
          </p:nvPr>
        </p:nvSpPr>
        <p:spPr/>
        <p:txBody>
          <a:bodyPr/>
          <a:lstStyle/>
          <a:p>
            <a:r>
              <a:rPr lang="en-US" dirty="0" smtClean="0"/>
              <a:t>The male organ through</a:t>
            </a:r>
          </a:p>
          <a:p>
            <a:pPr marL="0" indent="0">
              <a:buNone/>
            </a:pPr>
            <a:r>
              <a:rPr lang="en-US" dirty="0"/>
              <a:t> </a:t>
            </a:r>
            <a:r>
              <a:rPr lang="en-US" dirty="0" smtClean="0"/>
              <a:t>which urine and semen</a:t>
            </a:r>
          </a:p>
          <a:p>
            <a:pPr marL="0" indent="0">
              <a:buNone/>
            </a:pPr>
            <a:r>
              <a:rPr lang="en-US" dirty="0"/>
              <a:t> </a:t>
            </a:r>
            <a:r>
              <a:rPr lang="en-US" dirty="0" smtClean="0"/>
              <a:t>leave the body. </a:t>
            </a:r>
          </a:p>
          <a:p>
            <a:pPr>
              <a:buNone/>
            </a:pPr>
            <a:endParaRPr lang="en-US" dirty="0" smtClean="0"/>
          </a:p>
        </p:txBody>
      </p:sp>
      <p:sp>
        <p:nvSpPr>
          <p:cNvPr id="6" name="TextBox 5"/>
          <p:cNvSpPr txBox="1"/>
          <p:nvPr/>
        </p:nvSpPr>
        <p:spPr>
          <a:xfrm>
            <a:off x="4191000" y="3429000"/>
            <a:ext cx="990600" cy="381000"/>
          </a:xfrm>
          <a:prstGeom prst="rect">
            <a:avLst/>
          </a:prstGeom>
          <a:noFill/>
        </p:spPr>
        <p:txBody>
          <a:bodyPr wrap="square" rtlCol="0">
            <a:spAutoFit/>
          </a:bodyPr>
          <a:lstStyle/>
          <a:p>
            <a:r>
              <a:rPr lang="en-US" dirty="0" smtClean="0"/>
              <a:t>Penis</a:t>
            </a:r>
            <a:endParaRPr lang="en-US" dirty="0"/>
          </a:p>
        </p:txBody>
      </p:sp>
    </p:spTree>
    <p:extLst>
      <p:ext uri="{BB962C8B-B14F-4D97-AF65-F5344CB8AC3E}">
        <p14:creationId xmlns:p14="http://schemas.microsoft.com/office/powerpoint/2010/main" val="4291273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Scrotum #8 </a:t>
            </a:r>
            <a:endParaRPr lang="en-US" dirty="0"/>
          </a:p>
        </p:txBody>
      </p:sp>
      <p:sp>
        <p:nvSpPr>
          <p:cNvPr id="3" name="Content Placeholder 2"/>
          <p:cNvSpPr>
            <a:spLocks noGrp="1"/>
          </p:cNvSpPr>
          <p:nvPr>
            <p:ph idx="1"/>
          </p:nvPr>
        </p:nvSpPr>
        <p:spPr/>
        <p:txBody>
          <a:bodyPr/>
          <a:lstStyle/>
          <a:p>
            <a:r>
              <a:rPr lang="en-US" dirty="0" smtClean="0"/>
              <a:t>Sac that holds the </a:t>
            </a:r>
          </a:p>
          <a:p>
            <a:pPr>
              <a:buNone/>
            </a:pPr>
            <a:r>
              <a:rPr lang="en-US" dirty="0" smtClean="0"/>
              <a:t>testes and regulates</a:t>
            </a:r>
          </a:p>
          <a:p>
            <a:pPr>
              <a:buNone/>
            </a:pPr>
            <a:r>
              <a:rPr lang="en-US" dirty="0"/>
              <a:t> </a:t>
            </a:r>
            <a:r>
              <a:rPr lang="en-US" dirty="0" smtClean="0"/>
              <a:t>temperature.</a:t>
            </a:r>
          </a:p>
          <a:p>
            <a:pPr>
              <a:buNone/>
            </a:pPr>
            <a:r>
              <a:rPr lang="en-US" dirty="0" err="1" smtClean="0"/>
              <a:t>Cremesteric</a:t>
            </a:r>
            <a:r>
              <a:rPr lang="en-US" dirty="0" smtClean="0"/>
              <a:t> muscles</a:t>
            </a:r>
          </a:p>
          <a:p>
            <a:pPr>
              <a:buNone/>
            </a:pPr>
            <a:endParaRPr lang="en-US" dirty="0" smtClean="0"/>
          </a:p>
          <a:p>
            <a:pPr>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114800" y="1676399"/>
            <a:ext cx="4495800" cy="4269345"/>
          </a:xfrm>
          <a:prstGeom prst="rect">
            <a:avLst/>
          </a:prstGeom>
          <a:noFill/>
          <a:ln w="9525">
            <a:noFill/>
            <a:miter lim="800000"/>
            <a:headEnd/>
            <a:tailEnd/>
          </a:ln>
        </p:spPr>
      </p:pic>
      <p:sp>
        <p:nvSpPr>
          <p:cNvPr id="5" name="TextBox 4"/>
          <p:cNvSpPr txBox="1"/>
          <p:nvPr/>
        </p:nvSpPr>
        <p:spPr>
          <a:xfrm>
            <a:off x="3962400" y="3429000"/>
            <a:ext cx="990600" cy="369332"/>
          </a:xfrm>
          <a:prstGeom prst="rect">
            <a:avLst/>
          </a:prstGeom>
          <a:noFill/>
        </p:spPr>
        <p:txBody>
          <a:bodyPr wrap="square" rtlCol="0">
            <a:spAutoFit/>
          </a:bodyPr>
          <a:lstStyle/>
          <a:p>
            <a:r>
              <a:rPr lang="en-US" dirty="0" smtClean="0"/>
              <a:t>Penis</a:t>
            </a:r>
            <a:endParaRPr lang="en-US" dirty="0"/>
          </a:p>
        </p:txBody>
      </p:sp>
      <p:sp>
        <p:nvSpPr>
          <p:cNvPr id="7" name="TextBox 6"/>
          <p:cNvSpPr txBox="1"/>
          <p:nvPr/>
        </p:nvSpPr>
        <p:spPr>
          <a:xfrm>
            <a:off x="3962400" y="4267200"/>
            <a:ext cx="990600" cy="369332"/>
          </a:xfrm>
          <a:prstGeom prst="rect">
            <a:avLst/>
          </a:prstGeom>
          <a:noFill/>
        </p:spPr>
        <p:txBody>
          <a:bodyPr wrap="square" rtlCol="0">
            <a:spAutoFit/>
          </a:bodyPr>
          <a:lstStyle/>
          <a:p>
            <a:r>
              <a:rPr lang="en-US" dirty="0" smtClean="0"/>
              <a:t>Urethra</a:t>
            </a:r>
            <a:endParaRPr lang="en-US" dirty="0"/>
          </a:p>
        </p:txBody>
      </p:sp>
      <p:sp>
        <p:nvSpPr>
          <p:cNvPr id="8" name="TextBox 7"/>
          <p:cNvSpPr txBox="1"/>
          <p:nvPr/>
        </p:nvSpPr>
        <p:spPr>
          <a:xfrm>
            <a:off x="6019800" y="5638800"/>
            <a:ext cx="1143000" cy="369333"/>
          </a:xfrm>
          <a:prstGeom prst="rect">
            <a:avLst/>
          </a:prstGeom>
          <a:noFill/>
        </p:spPr>
        <p:txBody>
          <a:bodyPr wrap="square" rtlCol="0">
            <a:spAutoFit/>
          </a:bodyPr>
          <a:lstStyle/>
          <a:p>
            <a:r>
              <a:rPr lang="en-US" dirty="0" smtClean="0"/>
              <a:t>Testes</a:t>
            </a:r>
            <a:endParaRPr lang="en-US" dirty="0"/>
          </a:p>
        </p:txBody>
      </p:sp>
      <p:sp>
        <p:nvSpPr>
          <p:cNvPr id="9" name="TextBox 8"/>
          <p:cNvSpPr txBox="1"/>
          <p:nvPr/>
        </p:nvSpPr>
        <p:spPr>
          <a:xfrm>
            <a:off x="6858000" y="5715000"/>
            <a:ext cx="1981200" cy="381000"/>
          </a:xfrm>
          <a:prstGeom prst="rect">
            <a:avLst/>
          </a:prstGeom>
          <a:noFill/>
        </p:spPr>
        <p:txBody>
          <a:bodyPr wrap="square" rtlCol="0">
            <a:spAutoFit/>
          </a:bodyPr>
          <a:lstStyle/>
          <a:p>
            <a:r>
              <a:rPr lang="en-US" dirty="0" smtClean="0"/>
              <a:t>Vas Deferens</a:t>
            </a:r>
            <a:endParaRPr lang="en-US" dirty="0"/>
          </a:p>
        </p:txBody>
      </p:sp>
      <p:sp>
        <p:nvSpPr>
          <p:cNvPr id="10" name="TextBox 9"/>
          <p:cNvSpPr txBox="1"/>
          <p:nvPr/>
        </p:nvSpPr>
        <p:spPr>
          <a:xfrm>
            <a:off x="4876800" y="5638800"/>
            <a:ext cx="1143000" cy="369332"/>
          </a:xfrm>
          <a:prstGeom prst="rect">
            <a:avLst/>
          </a:prstGeom>
          <a:noFill/>
        </p:spPr>
        <p:txBody>
          <a:bodyPr wrap="square" rtlCol="0">
            <a:spAutoFit/>
          </a:bodyPr>
          <a:lstStyle/>
          <a:p>
            <a:r>
              <a:rPr lang="en-US" dirty="0" smtClean="0"/>
              <a:t>Scrotum</a:t>
            </a:r>
            <a:endParaRPr lang="en-US" dirty="0"/>
          </a:p>
        </p:txBody>
      </p:sp>
    </p:spTree>
    <p:extLst>
      <p:ext uri="{BB962C8B-B14F-4D97-AF65-F5344CB8AC3E}">
        <p14:creationId xmlns:p14="http://schemas.microsoft.com/office/powerpoint/2010/main" val="3193914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4114800" y="1676399"/>
            <a:ext cx="4495800" cy="42693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Testes ( testicle ) #9</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Produces sperm </a:t>
            </a:r>
          </a:p>
          <a:p>
            <a:pPr>
              <a:buNone/>
            </a:pPr>
            <a:r>
              <a:rPr lang="en-US" dirty="0" smtClean="0"/>
              <a:t>and testosterone</a:t>
            </a:r>
          </a:p>
          <a:p>
            <a:pPr>
              <a:buNone/>
            </a:pPr>
            <a:endParaRPr lang="en-US" dirty="0"/>
          </a:p>
          <a:p>
            <a:pPr>
              <a:buNone/>
            </a:pPr>
            <a:r>
              <a:rPr lang="en-US" dirty="0" smtClean="0">
                <a:solidFill>
                  <a:schemeClr val="accent1"/>
                </a:solidFill>
              </a:rPr>
              <a:t>TESTOSTERONE #23</a:t>
            </a:r>
          </a:p>
          <a:p>
            <a:pPr>
              <a:buNone/>
            </a:pPr>
            <a:r>
              <a:rPr lang="en-US" dirty="0">
                <a:solidFill>
                  <a:schemeClr val="accent1"/>
                </a:solidFill>
              </a:rPr>
              <a:t> </a:t>
            </a:r>
            <a:r>
              <a:rPr lang="en-US" dirty="0" smtClean="0"/>
              <a:t>male hormone </a:t>
            </a:r>
          </a:p>
          <a:p>
            <a:pPr>
              <a:buNone/>
            </a:pPr>
            <a:r>
              <a:rPr lang="en-US" dirty="0"/>
              <a:t> </a:t>
            </a:r>
            <a:r>
              <a:rPr lang="en-US" dirty="0" smtClean="0"/>
              <a:t>responsible for sexual</a:t>
            </a:r>
          </a:p>
          <a:p>
            <a:pPr>
              <a:buNone/>
            </a:pPr>
            <a:r>
              <a:rPr lang="en-US" dirty="0"/>
              <a:t> </a:t>
            </a:r>
            <a:r>
              <a:rPr lang="en-US" dirty="0" smtClean="0"/>
              <a:t>desire and </a:t>
            </a:r>
            <a:r>
              <a:rPr lang="en-US" dirty="0" smtClean="0">
                <a:solidFill>
                  <a:schemeClr val="accent1"/>
                </a:solidFill>
              </a:rPr>
              <a:t>Secondary Sex </a:t>
            </a:r>
          </a:p>
          <a:p>
            <a:pPr>
              <a:buNone/>
            </a:pPr>
            <a:r>
              <a:rPr lang="en-US" dirty="0" smtClean="0">
                <a:solidFill>
                  <a:schemeClr val="accent1"/>
                </a:solidFill>
              </a:rPr>
              <a:t>Characteristics #24 : </a:t>
            </a:r>
            <a:r>
              <a:rPr lang="en-US" dirty="0"/>
              <a:t>d</a:t>
            </a:r>
            <a:r>
              <a:rPr lang="en-US" dirty="0" smtClean="0"/>
              <a:t>evelop </a:t>
            </a:r>
          </a:p>
          <a:p>
            <a:pPr>
              <a:buNone/>
            </a:pPr>
            <a:r>
              <a:rPr lang="en-US" dirty="0"/>
              <a:t>a</a:t>
            </a:r>
            <a:r>
              <a:rPr lang="en-US" dirty="0" smtClean="0"/>
              <a:t>fter puberty</a:t>
            </a:r>
          </a:p>
          <a:p>
            <a:pPr>
              <a:buNone/>
            </a:pPr>
            <a:endParaRPr lang="en-US" dirty="0" smtClean="0">
              <a:solidFill>
                <a:schemeClr val="accent1"/>
              </a:solidFill>
            </a:endParaRPr>
          </a:p>
        </p:txBody>
      </p:sp>
      <p:sp>
        <p:nvSpPr>
          <p:cNvPr id="7" name="TextBox 6"/>
          <p:cNvSpPr txBox="1"/>
          <p:nvPr/>
        </p:nvSpPr>
        <p:spPr>
          <a:xfrm>
            <a:off x="5943600" y="5715000"/>
            <a:ext cx="1066800" cy="369332"/>
          </a:xfrm>
          <a:prstGeom prst="rect">
            <a:avLst/>
          </a:prstGeom>
          <a:noFill/>
        </p:spPr>
        <p:txBody>
          <a:bodyPr wrap="square" rtlCol="0">
            <a:spAutoFit/>
          </a:bodyPr>
          <a:lstStyle/>
          <a:p>
            <a:r>
              <a:rPr lang="en-US" dirty="0" smtClean="0"/>
              <a:t>Testes</a:t>
            </a:r>
            <a:endParaRPr lang="en-US" dirty="0"/>
          </a:p>
        </p:txBody>
      </p:sp>
      <p:sp>
        <p:nvSpPr>
          <p:cNvPr id="10" name="TextBox 9"/>
          <p:cNvSpPr txBox="1"/>
          <p:nvPr/>
        </p:nvSpPr>
        <p:spPr>
          <a:xfrm>
            <a:off x="4038600" y="3429000"/>
            <a:ext cx="1066800" cy="369332"/>
          </a:xfrm>
          <a:prstGeom prst="rect">
            <a:avLst/>
          </a:prstGeom>
          <a:noFill/>
        </p:spPr>
        <p:txBody>
          <a:bodyPr wrap="square" rtlCol="0">
            <a:spAutoFit/>
          </a:bodyPr>
          <a:lstStyle/>
          <a:p>
            <a:r>
              <a:rPr lang="en-US" dirty="0" smtClean="0"/>
              <a:t>Penis</a:t>
            </a:r>
            <a:endParaRPr lang="en-US" dirty="0"/>
          </a:p>
        </p:txBody>
      </p:sp>
    </p:spTree>
    <p:extLst>
      <p:ext uri="{BB962C8B-B14F-4D97-AF65-F5344CB8AC3E}">
        <p14:creationId xmlns:p14="http://schemas.microsoft.com/office/powerpoint/2010/main" val="923958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Epididymis  #11</a:t>
            </a:r>
            <a:endParaRPr lang="en-US" dirty="0"/>
          </a:p>
        </p:txBody>
      </p:sp>
      <p:sp>
        <p:nvSpPr>
          <p:cNvPr id="3" name="Content Placeholder 2"/>
          <p:cNvSpPr>
            <a:spLocks noGrp="1"/>
          </p:cNvSpPr>
          <p:nvPr>
            <p:ph idx="1"/>
          </p:nvPr>
        </p:nvSpPr>
        <p:spPr/>
        <p:txBody>
          <a:bodyPr/>
          <a:lstStyle/>
          <a:p>
            <a:r>
              <a:rPr lang="en-US" dirty="0" smtClean="0"/>
              <a:t>Sperm reach full</a:t>
            </a:r>
          </a:p>
          <a:p>
            <a:pPr>
              <a:buNone/>
            </a:pPr>
            <a:r>
              <a:rPr lang="en-US" dirty="0" smtClean="0"/>
              <a:t> maturity here. “J” </a:t>
            </a:r>
          </a:p>
          <a:p>
            <a:pPr>
              <a:buNone/>
            </a:pPr>
            <a:r>
              <a:rPr lang="en-US" dirty="0"/>
              <a:t> </a:t>
            </a:r>
            <a:r>
              <a:rPr lang="en-US" dirty="0" smtClean="0"/>
              <a:t>shaped tube on the</a:t>
            </a:r>
          </a:p>
          <a:p>
            <a:pPr>
              <a:buNone/>
            </a:pPr>
            <a:r>
              <a:rPr lang="en-US" dirty="0"/>
              <a:t> </a:t>
            </a:r>
            <a:r>
              <a:rPr lang="en-US" dirty="0" smtClean="0"/>
              <a:t>back of each testicle. </a:t>
            </a:r>
          </a:p>
          <a:p>
            <a:pPr>
              <a:buNone/>
            </a:pPr>
            <a:endParaRPr lang="en-US" dirty="0" smtClean="0"/>
          </a:p>
        </p:txBody>
      </p:sp>
      <p:pic>
        <p:nvPicPr>
          <p:cNvPr id="4" name="Picture 3"/>
          <p:cNvPicPr>
            <a:picLocks noChangeAspect="1" noChangeArrowheads="1"/>
          </p:cNvPicPr>
          <p:nvPr/>
        </p:nvPicPr>
        <p:blipFill>
          <a:blip r:embed="rId2" cstate="print"/>
          <a:srcRect/>
          <a:stretch>
            <a:fillRect/>
          </a:stretch>
        </p:blipFill>
        <p:spPr bwMode="auto">
          <a:xfrm>
            <a:off x="4114800" y="1676399"/>
            <a:ext cx="4495800" cy="4269345"/>
          </a:xfrm>
          <a:prstGeom prst="rect">
            <a:avLst/>
          </a:prstGeom>
          <a:noFill/>
          <a:ln w="9525">
            <a:noFill/>
            <a:miter lim="800000"/>
            <a:headEnd/>
            <a:tailEnd/>
          </a:ln>
        </p:spPr>
      </p:pic>
      <p:sp>
        <p:nvSpPr>
          <p:cNvPr id="5" name="TextBox 4"/>
          <p:cNvSpPr txBox="1"/>
          <p:nvPr/>
        </p:nvSpPr>
        <p:spPr>
          <a:xfrm>
            <a:off x="7772400" y="3124201"/>
            <a:ext cx="1066800" cy="646331"/>
          </a:xfrm>
          <a:prstGeom prst="rect">
            <a:avLst/>
          </a:prstGeom>
          <a:noFill/>
        </p:spPr>
        <p:txBody>
          <a:bodyPr wrap="square" rtlCol="0">
            <a:spAutoFit/>
          </a:bodyPr>
          <a:lstStyle/>
          <a:p>
            <a:r>
              <a:rPr lang="en-US" dirty="0" smtClean="0"/>
              <a:t>Seminal Vesicle</a:t>
            </a:r>
            <a:endParaRPr lang="en-US" dirty="0"/>
          </a:p>
        </p:txBody>
      </p:sp>
      <p:sp>
        <p:nvSpPr>
          <p:cNvPr id="6" name="TextBox 5"/>
          <p:cNvSpPr txBox="1"/>
          <p:nvPr/>
        </p:nvSpPr>
        <p:spPr>
          <a:xfrm>
            <a:off x="7391400" y="3810000"/>
            <a:ext cx="1752600" cy="369332"/>
          </a:xfrm>
          <a:prstGeom prst="rect">
            <a:avLst/>
          </a:prstGeom>
          <a:noFill/>
        </p:spPr>
        <p:txBody>
          <a:bodyPr wrap="square" rtlCol="0">
            <a:spAutoFit/>
          </a:bodyPr>
          <a:lstStyle/>
          <a:p>
            <a:r>
              <a:rPr lang="en-US" dirty="0" smtClean="0"/>
              <a:t>Prostate Gland</a:t>
            </a:r>
            <a:endParaRPr lang="en-US" dirty="0"/>
          </a:p>
        </p:txBody>
      </p:sp>
      <p:sp>
        <p:nvSpPr>
          <p:cNvPr id="7" name="TextBox 6"/>
          <p:cNvSpPr txBox="1"/>
          <p:nvPr/>
        </p:nvSpPr>
        <p:spPr>
          <a:xfrm>
            <a:off x="7315200" y="4724400"/>
            <a:ext cx="1219200" cy="646331"/>
          </a:xfrm>
          <a:prstGeom prst="rect">
            <a:avLst/>
          </a:prstGeom>
          <a:noFill/>
        </p:spPr>
        <p:txBody>
          <a:bodyPr wrap="square" rtlCol="0">
            <a:spAutoFit/>
          </a:bodyPr>
          <a:lstStyle/>
          <a:p>
            <a:r>
              <a:rPr lang="en-US" dirty="0" smtClean="0"/>
              <a:t>Cowper’s Gland</a:t>
            </a:r>
            <a:endParaRPr lang="en-US" dirty="0"/>
          </a:p>
        </p:txBody>
      </p:sp>
      <p:sp>
        <p:nvSpPr>
          <p:cNvPr id="8" name="TextBox 7"/>
          <p:cNvSpPr txBox="1"/>
          <p:nvPr/>
        </p:nvSpPr>
        <p:spPr>
          <a:xfrm>
            <a:off x="6858000" y="5715000"/>
            <a:ext cx="1447800" cy="369332"/>
          </a:xfrm>
          <a:prstGeom prst="rect">
            <a:avLst/>
          </a:prstGeom>
          <a:noFill/>
        </p:spPr>
        <p:txBody>
          <a:bodyPr wrap="square" rtlCol="0">
            <a:spAutoFit/>
          </a:bodyPr>
          <a:lstStyle/>
          <a:p>
            <a:r>
              <a:rPr lang="en-US" dirty="0" smtClean="0"/>
              <a:t>Vas Deferens</a:t>
            </a:r>
            <a:endParaRPr lang="en-US" dirty="0"/>
          </a:p>
        </p:txBody>
      </p:sp>
      <p:sp>
        <p:nvSpPr>
          <p:cNvPr id="9" name="TextBox 8"/>
          <p:cNvSpPr txBox="1"/>
          <p:nvPr/>
        </p:nvSpPr>
        <p:spPr>
          <a:xfrm>
            <a:off x="6019800" y="5791200"/>
            <a:ext cx="838200" cy="369332"/>
          </a:xfrm>
          <a:prstGeom prst="rect">
            <a:avLst/>
          </a:prstGeom>
          <a:noFill/>
        </p:spPr>
        <p:txBody>
          <a:bodyPr wrap="square" rtlCol="0">
            <a:spAutoFit/>
          </a:bodyPr>
          <a:lstStyle/>
          <a:p>
            <a:r>
              <a:rPr lang="en-US" dirty="0" smtClean="0"/>
              <a:t>Testes</a:t>
            </a:r>
            <a:endParaRPr lang="en-US" dirty="0"/>
          </a:p>
        </p:txBody>
      </p:sp>
      <p:sp>
        <p:nvSpPr>
          <p:cNvPr id="10" name="TextBox 9"/>
          <p:cNvSpPr txBox="1"/>
          <p:nvPr/>
        </p:nvSpPr>
        <p:spPr>
          <a:xfrm>
            <a:off x="5105400" y="5715000"/>
            <a:ext cx="1143000" cy="380999"/>
          </a:xfrm>
          <a:prstGeom prst="rect">
            <a:avLst/>
          </a:prstGeom>
          <a:noFill/>
        </p:spPr>
        <p:txBody>
          <a:bodyPr wrap="square" rtlCol="0">
            <a:spAutoFit/>
          </a:bodyPr>
          <a:lstStyle/>
          <a:p>
            <a:r>
              <a:rPr lang="en-US" dirty="0" smtClean="0"/>
              <a:t>Scrotum</a:t>
            </a:r>
            <a:endParaRPr lang="en-US" dirty="0"/>
          </a:p>
        </p:txBody>
      </p:sp>
      <p:sp>
        <p:nvSpPr>
          <p:cNvPr id="11" name="TextBox 10"/>
          <p:cNvSpPr txBox="1"/>
          <p:nvPr/>
        </p:nvSpPr>
        <p:spPr>
          <a:xfrm>
            <a:off x="3886200" y="4419600"/>
            <a:ext cx="1066800" cy="369332"/>
          </a:xfrm>
          <a:prstGeom prst="rect">
            <a:avLst/>
          </a:prstGeom>
          <a:noFill/>
        </p:spPr>
        <p:txBody>
          <a:bodyPr wrap="square" rtlCol="0">
            <a:spAutoFit/>
          </a:bodyPr>
          <a:lstStyle/>
          <a:p>
            <a:r>
              <a:rPr lang="en-US" dirty="0" smtClean="0"/>
              <a:t>Urethra</a:t>
            </a:r>
            <a:endParaRPr lang="en-US" dirty="0"/>
          </a:p>
        </p:txBody>
      </p:sp>
      <p:sp>
        <p:nvSpPr>
          <p:cNvPr id="13" name="TextBox 12"/>
          <p:cNvSpPr txBox="1"/>
          <p:nvPr/>
        </p:nvSpPr>
        <p:spPr>
          <a:xfrm>
            <a:off x="4267200" y="3352800"/>
            <a:ext cx="762000" cy="369332"/>
          </a:xfrm>
          <a:prstGeom prst="rect">
            <a:avLst/>
          </a:prstGeom>
          <a:noFill/>
        </p:spPr>
        <p:txBody>
          <a:bodyPr wrap="square" rtlCol="0">
            <a:spAutoFit/>
          </a:bodyPr>
          <a:lstStyle/>
          <a:p>
            <a:r>
              <a:rPr lang="en-US" dirty="0" smtClean="0"/>
              <a:t>Penis</a:t>
            </a:r>
            <a:endParaRPr lang="en-US" dirty="0"/>
          </a:p>
        </p:txBody>
      </p:sp>
      <p:sp>
        <p:nvSpPr>
          <p:cNvPr id="14" name="TextBox 13"/>
          <p:cNvSpPr txBox="1"/>
          <p:nvPr/>
        </p:nvSpPr>
        <p:spPr>
          <a:xfrm>
            <a:off x="3657600" y="5562600"/>
            <a:ext cx="1371600" cy="369332"/>
          </a:xfrm>
          <a:prstGeom prst="rect">
            <a:avLst/>
          </a:prstGeom>
          <a:noFill/>
        </p:spPr>
        <p:txBody>
          <a:bodyPr wrap="square" rtlCol="0">
            <a:spAutoFit/>
          </a:bodyPr>
          <a:lstStyle/>
          <a:p>
            <a:r>
              <a:rPr lang="en-US" dirty="0" smtClean="0"/>
              <a:t>Epididymis</a:t>
            </a:r>
            <a:endParaRPr lang="en-US" dirty="0"/>
          </a:p>
        </p:txBody>
      </p:sp>
      <p:sp>
        <p:nvSpPr>
          <p:cNvPr id="12" name="TextBox 11"/>
          <p:cNvSpPr txBox="1"/>
          <p:nvPr/>
        </p:nvSpPr>
        <p:spPr>
          <a:xfrm>
            <a:off x="838200" y="4419600"/>
            <a:ext cx="2819400" cy="1323439"/>
          </a:xfrm>
          <a:prstGeom prst="rect">
            <a:avLst/>
          </a:prstGeom>
          <a:noFill/>
        </p:spPr>
        <p:txBody>
          <a:bodyPr wrap="square" rtlCol="0">
            <a:spAutoFit/>
          </a:bodyPr>
          <a:lstStyle/>
          <a:p>
            <a:r>
              <a:rPr lang="en-US" sz="2000" dirty="0" smtClean="0"/>
              <a:t>#10SEMINIFEROUS TUBULES-  COILED TUBES FOUND IN THE TESTICLE</a:t>
            </a:r>
            <a:endParaRPr lang="en-US" sz="2000" dirty="0"/>
          </a:p>
        </p:txBody>
      </p:sp>
    </p:spTree>
    <p:extLst>
      <p:ext uri="{BB962C8B-B14F-4D97-AF65-F5344CB8AC3E}">
        <p14:creationId xmlns:p14="http://schemas.microsoft.com/office/powerpoint/2010/main" val="2942036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 Deferens  #12</a:t>
            </a:r>
            <a:endParaRPr lang="en-US" dirty="0"/>
          </a:p>
        </p:txBody>
      </p:sp>
      <p:sp>
        <p:nvSpPr>
          <p:cNvPr id="3" name="Content Placeholder 2"/>
          <p:cNvSpPr>
            <a:spLocks noGrp="1"/>
          </p:cNvSpPr>
          <p:nvPr>
            <p:ph idx="1"/>
          </p:nvPr>
        </p:nvSpPr>
        <p:spPr/>
        <p:txBody>
          <a:bodyPr/>
          <a:lstStyle/>
          <a:p>
            <a:r>
              <a:rPr lang="en-US" dirty="0" smtClean="0"/>
              <a:t>Two Sperm ducts </a:t>
            </a:r>
          </a:p>
          <a:p>
            <a:pPr>
              <a:buNone/>
            </a:pPr>
            <a:r>
              <a:rPr lang="en-US" dirty="0"/>
              <a:t> </a:t>
            </a:r>
            <a:r>
              <a:rPr lang="en-US" dirty="0" smtClean="0"/>
              <a:t>leading from the </a:t>
            </a:r>
          </a:p>
          <a:p>
            <a:pPr>
              <a:buNone/>
            </a:pPr>
            <a:r>
              <a:rPr lang="en-US" dirty="0"/>
              <a:t> </a:t>
            </a:r>
            <a:r>
              <a:rPr lang="en-US" dirty="0" smtClean="0"/>
              <a:t>epididymis to the</a:t>
            </a:r>
          </a:p>
          <a:p>
            <a:pPr>
              <a:buNone/>
            </a:pPr>
            <a:r>
              <a:rPr lang="en-US" dirty="0"/>
              <a:t> </a:t>
            </a:r>
            <a:r>
              <a:rPr lang="en-US" dirty="0" smtClean="0"/>
              <a:t>urethra.</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114800" y="1676399"/>
            <a:ext cx="4495800" cy="4269345"/>
          </a:xfrm>
          <a:prstGeom prst="rect">
            <a:avLst/>
          </a:prstGeom>
          <a:noFill/>
          <a:ln w="9525">
            <a:noFill/>
            <a:miter lim="800000"/>
            <a:headEnd/>
            <a:tailEnd/>
          </a:ln>
        </p:spPr>
      </p:pic>
      <p:sp>
        <p:nvSpPr>
          <p:cNvPr id="5" name="TextBox 4"/>
          <p:cNvSpPr txBox="1"/>
          <p:nvPr/>
        </p:nvSpPr>
        <p:spPr>
          <a:xfrm>
            <a:off x="4267200" y="3505200"/>
            <a:ext cx="762000" cy="369332"/>
          </a:xfrm>
          <a:prstGeom prst="rect">
            <a:avLst/>
          </a:prstGeom>
          <a:noFill/>
        </p:spPr>
        <p:txBody>
          <a:bodyPr wrap="square" rtlCol="0">
            <a:spAutoFit/>
          </a:bodyPr>
          <a:lstStyle/>
          <a:p>
            <a:r>
              <a:rPr lang="en-US" dirty="0" smtClean="0"/>
              <a:t>Penis</a:t>
            </a:r>
            <a:endParaRPr lang="en-US" dirty="0"/>
          </a:p>
        </p:txBody>
      </p:sp>
      <p:sp>
        <p:nvSpPr>
          <p:cNvPr id="7" name="TextBox 6"/>
          <p:cNvSpPr txBox="1"/>
          <p:nvPr/>
        </p:nvSpPr>
        <p:spPr>
          <a:xfrm>
            <a:off x="4038600" y="4267200"/>
            <a:ext cx="1143000" cy="369332"/>
          </a:xfrm>
          <a:prstGeom prst="rect">
            <a:avLst/>
          </a:prstGeom>
          <a:noFill/>
        </p:spPr>
        <p:txBody>
          <a:bodyPr wrap="square" rtlCol="0">
            <a:spAutoFit/>
          </a:bodyPr>
          <a:lstStyle/>
          <a:p>
            <a:r>
              <a:rPr lang="en-US" dirty="0" smtClean="0"/>
              <a:t>Urethra</a:t>
            </a:r>
            <a:endParaRPr lang="en-US" dirty="0"/>
          </a:p>
        </p:txBody>
      </p:sp>
      <p:sp>
        <p:nvSpPr>
          <p:cNvPr id="8" name="TextBox 7"/>
          <p:cNvSpPr txBox="1"/>
          <p:nvPr/>
        </p:nvSpPr>
        <p:spPr>
          <a:xfrm>
            <a:off x="5562600" y="5791200"/>
            <a:ext cx="1143000" cy="369332"/>
          </a:xfrm>
          <a:prstGeom prst="rect">
            <a:avLst/>
          </a:prstGeom>
          <a:noFill/>
        </p:spPr>
        <p:txBody>
          <a:bodyPr wrap="square" rtlCol="0">
            <a:spAutoFit/>
          </a:bodyPr>
          <a:lstStyle/>
          <a:p>
            <a:r>
              <a:rPr lang="en-US" dirty="0" smtClean="0"/>
              <a:t>Testes</a:t>
            </a:r>
            <a:endParaRPr lang="en-US" dirty="0"/>
          </a:p>
        </p:txBody>
      </p:sp>
      <p:sp>
        <p:nvSpPr>
          <p:cNvPr id="9" name="TextBox 8"/>
          <p:cNvSpPr txBox="1"/>
          <p:nvPr/>
        </p:nvSpPr>
        <p:spPr>
          <a:xfrm>
            <a:off x="6781800" y="5715001"/>
            <a:ext cx="1676400" cy="369332"/>
          </a:xfrm>
          <a:prstGeom prst="rect">
            <a:avLst/>
          </a:prstGeom>
          <a:noFill/>
        </p:spPr>
        <p:txBody>
          <a:bodyPr wrap="square" rtlCol="0">
            <a:spAutoFit/>
          </a:bodyPr>
          <a:lstStyle/>
          <a:p>
            <a:r>
              <a:rPr lang="en-US" dirty="0" smtClean="0"/>
              <a:t>Vas Deferens</a:t>
            </a:r>
            <a:endParaRPr lang="en-US" dirty="0"/>
          </a:p>
        </p:txBody>
      </p:sp>
    </p:spTree>
    <p:extLst>
      <p:ext uri="{BB962C8B-B14F-4D97-AF65-F5344CB8AC3E}">
        <p14:creationId xmlns:p14="http://schemas.microsoft.com/office/powerpoint/2010/main" val="17641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Seminal Vesicles #13</a:t>
            </a:r>
            <a:endParaRPr lang="en-US" dirty="0"/>
          </a:p>
        </p:txBody>
      </p:sp>
      <p:sp>
        <p:nvSpPr>
          <p:cNvPr id="3" name="Content Placeholder 2"/>
          <p:cNvSpPr>
            <a:spLocks noGrp="1"/>
          </p:cNvSpPr>
          <p:nvPr>
            <p:ph idx="1"/>
          </p:nvPr>
        </p:nvSpPr>
        <p:spPr/>
        <p:txBody>
          <a:bodyPr/>
          <a:lstStyle/>
          <a:p>
            <a:r>
              <a:rPr lang="en-US" dirty="0"/>
              <a:t> </a:t>
            </a:r>
            <a:r>
              <a:rPr lang="en-US" dirty="0" smtClean="0"/>
              <a:t>Pair of glands that </a:t>
            </a:r>
          </a:p>
          <a:p>
            <a:pPr marL="0" indent="0">
              <a:buNone/>
            </a:pPr>
            <a:r>
              <a:rPr lang="en-US" dirty="0"/>
              <a:t> </a:t>
            </a:r>
            <a:r>
              <a:rPr lang="en-US" dirty="0" smtClean="0"/>
              <a:t>    feed the sperm, </a:t>
            </a:r>
          </a:p>
          <a:p>
            <a:pPr marL="0" indent="0">
              <a:buNone/>
            </a:pPr>
            <a:r>
              <a:rPr lang="en-US" dirty="0"/>
              <a:t> </a:t>
            </a:r>
            <a:r>
              <a:rPr lang="en-US" dirty="0" smtClean="0"/>
              <a:t>    providing a source</a:t>
            </a:r>
          </a:p>
          <a:p>
            <a:pPr marL="0" indent="0">
              <a:buNone/>
            </a:pPr>
            <a:r>
              <a:rPr lang="en-US" dirty="0"/>
              <a:t> </a:t>
            </a:r>
            <a:r>
              <a:rPr lang="en-US" dirty="0" smtClean="0"/>
              <a:t>    of energy. (60%)</a:t>
            </a:r>
          </a:p>
          <a:p>
            <a:pPr marL="0" indent="0">
              <a:buNone/>
            </a:pPr>
            <a:r>
              <a:rPr lang="en-US" dirty="0"/>
              <a:t> </a:t>
            </a:r>
            <a:r>
              <a:rPr lang="en-US" dirty="0" smtClean="0"/>
              <a:t>     </a:t>
            </a:r>
          </a:p>
        </p:txBody>
      </p:sp>
      <p:pic>
        <p:nvPicPr>
          <p:cNvPr id="4" name="Picture 3"/>
          <p:cNvPicPr>
            <a:picLocks noChangeAspect="1" noChangeArrowheads="1"/>
          </p:cNvPicPr>
          <p:nvPr/>
        </p:nvPicPr>
        <p:blipFill>
          <a:blip r:embed="rId2" cstate="print"/>
          <a:srcRect/>
          <a:stretch>
            <a:fillRect/>
          </a:stretch>
        </p:blipFill>
        <p:spPr bwMode="auto">
          <a:xfrm>
            <a:off x="4114800" y="1676399"/>
            <a:ext cx="4495800" cy="4269345"/>
          </a:xfrm>
          <a:prstGeom prst="rect">
            <a:avLst/>
          </a:prstGeom>
          <a:noFill/>
          <a:ln w="9525">
            <a:noFill/>
            <a:miter lim="800000"/>
            <a:headEnd/>
            <a:tailEnd/>
          </a:ln>
        </p:spPr>
      </p:pic>
      <p:sp>
        <p:nvSpPr>
          <p:cNvPr id="5" name="TextBox 4"/>
          <p:cNvSpPr txBox="1"/>
          <p:nvPr/>
        </p:nvSpPr>
        <p:spPr>
          <a:xfrm>
            <a:off x="4038600" y="3352800"/>
            <a:ext cx="838200" cy="369332"/>
          </a:xfrm>
          <a:prstGeom prst="rect">
            <a:avLst/>
          </a:prstGeom>
          <a:noFill/>
        </p:spPr>
        <p:txBody>
          <a:bodyPr wrap="square" rtlCol="0">
            <a:spAutoFit/>
          </a:bodyPr>
          <a:lstStyle/>
          <a:p>
            <a:r>
              <a:rPr lang="en-US" dirty="0" smtClean="0"/>
              <a:t>Penis</a:t>
            </a:r>
            <a:endParaRPr lang="en-US" dirty="0"/>
          </a:p>
        </p:txBody>
      </p:sp>
      <p:sp>
        <p:nvSpPr>
          <p:cNvPr id="6" name="TextBox 5"/>
          <p:cNvSpPr txBox="1"/>
          <p:nvPr/>
        </p:nvSpPr>
        <p:spPr>
          <a:xfrm>
            <a:off x="4953000" y="5638800"/>
            <a:ext cx="1066800" cy="369332"/>
          </a:xfrm>
          <a:prstGeom prst="rect">
            <a:avLst/>
          </a:prstGeom>
          <a:noFill/>
        </p:spPr>
        <p:txBody>
          <a:bodyPr wrap="square" rtlCol="0">
            <a:spAutoFit/>
          </a:bodyPr>
          <a:lstStyle/>
          <a:p>
            <a:r>
              <a:rPr lang="en-US" dirty="0" smtClean="0"/>
              <a:t>Scrotum</a:t>
            </a:r>
            <a:endParaRPr lang="en-US" dirty="0"/>
          </a:p>
        </p:txBody>
      </p:sp>
      <p:sp>
        <p:nvSpPr>
          <p:cNvPr id="7" name="TextBox 6"/>
          <p:cNvSpPr txBox="1"/>
          <p:nvPr/>
        </p:nvSpPr>
        <p:spPr>
          <a:xfrm>
            <a:off x="6781800" y="5791200"/>
            <a:ext cx="1447800" cy="369332"/>
          </a:xfrm>
          <a:prstGeom prst="rect">
            <a:avLst/>
          </a:prstGeom>
          <a:noFill/>
        </p:spPr>
        <p:txBody>
          <a:bodyPr wrap="square" rtlCol="0">
            <a:spAutoFit/>
          </a:bodyPr>
          <a:lstStyle/>
          <a:p>
            <a:r>
              <a:rPr lang="en-US" dirty="0" smtClean="0"/>
              <a:t>Vas Deferens</a:t>
            </a:r>
            <a:endParaRPr lang="en-US" dirty="0"/>
          </a:p>
        </p:txBody>
      </p:sp>
      <p:sp>
        <p:nvSpPr>
          <p:cNvPr id="8" name="TextBox 7"/>
          <p:cNvSpPr txBox="1"/>
          <p:nvPr/>
        </p:nvSpPr>
        <p:spPr>
          <a:xfrm>
            <a:off x="5943600" y="5791201"/>
            <a:ext cx="838200" cy="369332"/>
          </a:xfrm>
          <a:prstGeom prst="rect">
            <a:avLst/>
          </a:prstGeom>
          <a:noFill/>
        </p:spPr>
        <p:txBody>
          <a:bodyPr wrap="square" rtlCol="0">
            <a:spAutoFit/>
          </a:bodyPr>
          <a:lstStyle/>
          <a:p>
            <a:r>
              <a:rPr lang="en-US" dirty="0" smtClean="0"/>
              <a:t>Testes</a:t>
            </a:r>
            <a:endParaRPr lang="en-US" dirty="0"/>
          </a:p>
        </p:txBody>
      </p:sp>
      <p:sp>
        <p:nvSpPr>
          <p:cNvPr id="9" name="TextBox 8"/>
          <p:cNvSpPr txBox="1"/>
          <p:nvPr/>
        </p:nvSpPr>
        <p:spPr>
          <a:xfrm>
            <a:off x="3962400" y="4343400"/>
            <a:ext cx="1066800" cy="369332"/>
          </a:xfrm>
          <a:prstGeom prst="rect">
            <a:avLst/>
          </a:prstGeom>
          <a:noFill/>
        </p:spPr>
        <p:txBody>
          <a:bodyPr wrap="square" rtlCol="0">
            <a:spAutoFit/>
          </a:bodyPr>
          <a:lstStyle/>
          <a:p>
            <a:r>
              <a:rPr lang="en-US" dirty="0" smtClean="0"/>
              <a:t>Urethra</a:t>
            </a:r>
            <a:endParaRPr lang="en-US" dirty="0"/>
          </a:p>
        </p:txBody>
      </p:sp>
      <p:sp>
        <p:nvSpPr>
          <p:cNvPr id="10" name="TextBox 9"/>
          <p:cNvSpPr txBox="1"/>
          <p:nvPr/>
        </p:nvSpPr>
        <p:spPr>
          <a:xfrm>
            <a:off x="7772400" y="3200400"/>
            <a:ext cx="990600" cy="646331"/>
          </a:xfrm>
          <a:prstGeom prst="rect">
            <a:avLst/>
          </a:prstGeom>
          <a:noFill/>
        </p:spPr>
        <p:txBody>
          <a:bodyPr wrap="square" rtlCol="0">
            <a:spAutoFit/>
          </a:bodyPr>
          <a:lstStyle/>
          <a:p>
            <a:r>
              <a:rPr lang="en-US" dirty="0" smtClean="0"/>
              <a:t>Seminal Vesicle</a:t>
            </a:r>
            <a:endParaRPr lang="en-US" dirty="0"/>
          </a:p>
        </p:txBody>
      </p:sp>
    </p:spTree>
    <p:extLst>
      <p:ext uri="{BB962C8B-B14F-4D97-AF65-F5344CB8AC3E}">
        <p14:creationId xmlns:p14="http://schemas.microsoft.com/office/powerpoint/2010/main" val="2316348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Gland  #15</a:t>
            </a:r>
            <a:endParaRPr lang="en-US" dirty="0"/>
          </a:p>
        </p:txBody>
      </p:sp>
      <p:sp>
        <p:nvSpPr>
          <p:cNvPr id="3" name="Content Placeholder 2"/>
          <p:cNvSpPr>
            <a:spLocks noGrp="1"/>
          </p:cNvSpPr>
          <p:nvPr>
            <p:ph idx="1"/>
          </p:nvPr>
        </p:nvSpPr>
        <p:spPr/>
        <p:txBody>
          <a:bodyPr/>
          <a:lstStyle/>
          <a:p>
            <a:r>
              <a:rPr lang="en-US" dirty="0" smtClean="0"/>
              <a:t>Secretes an alkaline</a:t>
            </a:r>
          </a:p>
          <a:p>
            <a:pPr>
              <a:buNone/>
            </a:pPr>
            <a:r>
              <a:rPr lang="en-US" dirty="0"/>
              <a:t> </a:t>
            </a:r>
            <a:r>
              <a:rPr lang="en-US" dirty="0" smtClean="0"/>
              <a:t>fluid to nourish and </a:t>
            </a:r>
          </a:p>
          <a:p>
            <a:pPr>
              <a:buNone/>
            </a:pPr>
            <a:r>
              <a:rPr lang="en-US" dirty="0"/>
              <a:t> </a:t>
            </a:r>
            <a:r>
              <a:rPr lang="en-US" dirty="0" smtClean="0"/>
              <a:t>  </a:t>
            </a:r>
            <a:r>
              <a:rPr lang="en-US" b="1" dirty="0" smtClean="0"/>
              <a:t>P</a:t>
            </a:r>
            <a:r>
              <a:rPr lang="en-US" dirty="0" smtClean="0"/>
              <a:t>rotect sperm.</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191000" y="1676400"/>
            <a:ext cx="4495800" cy="4269345"/>
          </a:xfrm>
          <a:prstGeom prst="rect">
            <a:avLst/>
          </a:prstGeom>
          <a:noFill/>
          <a:ln w="9525">
            <a:noFill/>
            <a:miter lim="800000"/>
            <a:headEnd/>
            <a:tailEnd/>
          </a:ln>
        </p:spPr>
      </p:pic>
      <p:sp>
        <p:nvSpPr>
          <p:cNvPr id="5" name="TextBox 4"/>
          <p:cNvSpPr txBox="1"/>
          <p:nvPr/>
        </p:nvSpPr>
        <p:spPr>
          <a:xfrm>
            <a:off x="4114800" y="3429000"/>
            <a:ext cx="990600" cy="369332"/>
          </a:xfrm>
          <a:prstGeom prst="rect">
            <a:avLst/>
          </a:prstGeom>
          <a:noFill/>
        </p:spPr>
        <p:txBody>
          <a:bodyPr wrap="square" rtlCol="0">
            <a:spAutoFit/>
          </a:bodyPr>
          <a:lstStyle/>
          <a:p>
            <a:r>
              <a:rPr lang="en-US" dirty="0" smtClean="0"/>
              <a:t>Penis</a:t>
            </a:r>
            <a:endParaRPr lang="en-US" dirty="0"/>
          </a:p>
        </p:txBody>
      </p:sp>
      <p:sp>
        <p:nvSpPr>
          <p:cNvPr id="6" name="TextBox 5"/>
          <p:cNvSpPr txBox="1"/>
          <p:nvPr/>
        </p:nvSpPr>
        <p:spPr>
          <a:xfrm>
            <a:off x="3962400" y="4343400"/>
            <a:ext cx="1066800" cy="369332"/>
          </a:xfrm>
          <a:prstGeom prst="rect">
            <a:avLst/>
          </a:prstGeom>
          <a:noFill/>
        </p:spPr>
        <p:txBody>
          <a:bodyPr wrap="square" rtlCol="0">
            <a:spAutoFit/>
          </a:bodyPr>
          <a:lstStyle/>
          <a:p>
            <a:r>
              <a:rPr lang="en-US" dirty="0" smtClean="0"/>
              <a:t>Urethra</a:t>
            </a:r>
            <a:endParaRPr lang="en-US" dirty="0"/>
          </a:p>
        </p:txBody>
      </p:sp>
      <p:sp>
        <p:nvSpPr>
          <p:cNvPr id="7" name="TextBox 6"/>
          <p:cNvSpPr txBox="1"/>
          <p:nvPr/>
        </p:nvSpPr>
        <p:spPr>
          <a:xfrm>
            <a:off x="5029200" y="5638800"/>
            <a:ext cx="1066800" cy="369332"/>
          </a:xfrm>
          <a:prstGeom prst="rect">
            <a:avLst/>
          </a:prstGeom>
          <a:noFill/>
        </p:spPr>
        <p:txBody>
          <a:bodyPr wrap="square" rtlCol="0">
            <a:spAutoFit/>
          </a:bodyPr>
          <a:lstStyle/>
          <a:p>
            <a:r>
              <a:rPr lang="en-US" dirty="0" smtClean="0"/>
              <a:t>Scrotum</a:t>
            </a:r>
            <a:endParaRPr lang="en-US" dirty="0"/>
          </a:p>
        </p:txBody>
      </p:sp>
      <p:sp>
        <p:nvSpPr>
          <p:cNvPr id="8" name="TextBox 7"/>
          <p:cNvSpPr txBox="1"/>
          <p:nvPr/>
        </p:nvSpPr>
        <p:spPr>
          <a:xfrm>
            <a:off x="7162800" y="5638800"/>
            <a:ext cx="1447800" cy="369332"/>
          </a:xfrm>
          <a:prstGeom prst="rect">
            <a:avLst/>
          </a:prstGeom>
          <a:noFill/>
        </p:spPr>
        <p:txBody>
          <a:bodyPr wrap="square" rtlCol="0">
            <a:spAutoFit/>
          </a:bodyPr>
          <a:lstStyle/>
          <a:p>
            <a:r>
              <a:rPr lang="en-US" dirty="0" smtClean="0"/>
              <a:t>Vas Deferens</a:t>
            </a:r>
            <a:endParaRPr lang="en-US" dirty="0"/>
          </a:p>
        </p:txBody>
      </p:sp>
      <p:sp>
        <p:nvSpPr>
          <p:cNvPr id="9" name="TextBox 8"/>
          <p:cNvSpPr txBox="1"/>
          <p:nvPr/>
        </p:nvSpPr>
        <p:spPr>
          <a:xfrm>
            <a:off x="6096000" y="5791200"/>
            <a:ext cx="838200" cy="369332"/>
          </a:xfrm>
          <a:prstGeom prst="rect">
            <a:avLst/>
          </a:prstGeom>
          <a:noFill/>
        </p:spPr>
        <p:txBody>
          <a:bodyPr wrap="square" rtlCol="0">
            <a:spAutoFit/>
          </a:bodyPr>
          <a:lstStyle/>
          <a:p>
            <a:r>
              <a:rPr lang="en-US" dirty="0" smtClean="0"/>
              <a:t>Testes</a:t>
            </a:r>
            <a:endParaRPr lang="en-US" dirty="0"/>
          </a:p>
        </p:txBody>
      </p:sp>
      <p:sp>
        <p:nvSpPr>
          <p:cNvPr id="10" name="TextBox 9"/>
          <p:cNvSpPr txBox="1"/>
          <p:nvPr/>
        </p:nvSpPr>
        <p:spPr>
          <a:xfrm>
            <a:off x="7696200" y="3048000"/>
            <a:ext cx="990600" cy="646331"/>
          </a:xfrm>
          <a:prstGeom prst="rect">
            <a:avLst/>
          </a:prstGeom>
          <a:noFill/>
        </p:spPr>
        <p:txBody>
          <a:bodyPr wrap="square" rtlCol="0">
            <a:spAutoFit/>
          </a:bodyPr>
          <a:lstStyle/>
          <a:p>
            <a:r>
              <a:rPr lang="en-US" dirty="0" smtClean="0"/>
              <a:t>Seminal</a:t>
            </a:r>
          </a:p>
          <a:p>
            <a:r>
              <a:rPr lang="en-US" dirty="0" smtClean="0"/>
              <a:t>Vesicle</a:t>
            </a:r>
            <a:endParaRPr lang="en-US" dirty="0"/>
          </a:p>
        </p:txBody>
      </p:sp>
      <p:sp>
        <p:nvSpPr>
          <p:cNvPr id="11" name="TextBox 10"/>
          <p:cNvSpPr txBox="1"/>
          <p:nvPr/>
        </p:nvSpPr>
        <p:spPr>
          <a:xfrm>
            <a:off x="7543800" y="3810000"/>
            <a:ext cx="1600200" cy="369332"/>
          </a:xfrm>
          <a:prstGeom prst="rect">
            <a:avLst/>
          </a:prstGeom>
          <a:noFill/>
        </p:spPr>
        <p:txBody>
          <a:bodyPr wrap="square" rtlCol="0">
            <a:spAutoFit/>
          </a:bodyPr>
          <a:lstStyle/>
          <a:p>
            <a:r>
              <a:rPr lang="en-US" dirty="0" smtClean="0"/>
              <a:t>Prostate Gland</a:t>
            </a:r>
            <a:endParaRPr lang="en-US" dirty="0"/>
          </a:p>
        </p:txBody>
      </p:sp>
    </p:spTree>
    <p:extLst>
      <p:ext uri="{BB962C8B-B14F-4D97-AF65-F5344CB8AC3E}">
        <p14:creationId xmlns:p14="http://schemas.microsoft.com/office/powerpoint/2010/main" val="1973397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Cowper’s Gland #16</a:t>
            </a:r>
            <a:endParaRPr lang="en-US" dirty="0"/>
          </a:p>
        </p:txBody>
      </p:sp>
      <p:sp>
        <p:nvSpPr>
          <p:cNvPr id="3" name="Content Placeholder 2"/>
          <p:cNvSpPr>
            <a:spLocks noGrp="1"/>
          </p:cNvSpPr>
          <p:nvPr>
            <p:ph idx="1"/>
          </p:nvPr>
        </p:nvSpPr>
        <p:spPr/>
        <p:txBody>
          <a:bodyPr/>
          <a:lstStyle/>
          <a:p>
            <a:r>
              <a:rPr lang="en-US" dirty="0" smtClean="0"/>
              <a:t>During sexual arousal,</a:t>
            </a:r>
          </a:p>
          <a:p>
            <a:pPr>
              <a:buNone/>
            </a:pPr>
            <a:r>
              <a:rPr lang="en-US" dirty="0"/>
              <a:t> </a:t>
            </a:r>
            <a:r>
              <a:rPr lang="en-US" dirty="0" smtClean="0"/>
              <a:t>prior to ejaculation, </a:t>
            </a:r>
          </a:p>
          <a:p>
            <a:pPr>
              <a:buNone/>
            </a:pPr>
            <a:r>
              <a:rPr lang="en-US" dirty="0"/>
              <a:t> </a:t>
            </a:r>
            <a:r>
              <a:rPr lang="en-US" dirty="0" smtClean="0"/>
              <a:t>this gland releases an</a:t>
            </a:r>
          </a:p>
          <a:p>
            <a:pPr>
              <a:buNone/>
            </a:pPr>
            <a:r>
              <a:rPr lang="en-US" dirty="0"/>
              <a:t> </a:t>
            </a:r>
            <a:r>
              <a:rPr lang="en-US" dirty="0" smtClean="0"/>
              <a:t>alkaline fluid to </a:t>
            </a:r>
          </a:p>
          <a:p>
            <a:pPr>
              <a:buNone/>
            </a:pPr>
            <a:r>
              <a:rPr lang="en-US" dirty="0"/>
              <a:t> </a:t>
            </a:r>
            <a:r>
              <a:rPr lang="en-US" dirty="0" smtClean="0"/>
              <a:t>neutralize the acid</a:t>
            </a:r>
          </a:p>
          <a:p>
            <a:pPr>
              <a:buNone/>
            </a:pPr>
            <a:r>
              <a:rPr lang="en-US" dirty="0"/>
              <a:t> </a:t>
            </a:r>
            <a:r>
              <a:rPr lang="en-US" dirty="0" smtClean="0"/>
              <a:t>in the male’s urethra.</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419600" y="1676400"/>
            <a:ext cx="4495800" cy="4269345"/>
          </a:xfrm>
          <a:prstGeom prst="rect">
            <a:avLst/>
          </a:prstGeom>
          <a:noFill/>
          <a:ln w="9525">
            <a:noFill/>
            <a:miter lim="800000"/>
            <a:headEnd/>
            <a:tailEnd/>
          </a:ln>
        </p:spPr>
      </p:pic>
      <p:sp>
        <p:nvSpPr>
          <p:cNvPr id="5" name="TextBox 4"/>
          <p:cNvSpPr txBox="1"/>
          <p:nvPr/>
        </p:nvSpPr>
        <p:spPr>
          <a:xfrm>
            <a:off x="4495800" y="3429000"/>
            <a:ext cx="990600" cy="369332"/>
          </a:xfrm>
          <a:prstGeom prst="rect">
            <a:avLst/>
          </a:prstGeom>
          <a:noFill/>
        </p:spPr>
        <p:txBody>
          <a:bodyPr wrap="square" rtlCol="0">
            <a:spAutoFit/>
          </a:bodyPr>
          <a:lstStyle/>
          <a:p>
            <a:r>
              <a:rPr lang="en-US" dirty="0" smtClean="0"/>
              <a:t>Penis</a:t>
            </a:r>
            <a:endParaRPr lang="en-US" dirty="0"/>
          </a:p>
        </p:txBody>
      </p:sp>
      <p:sp>
        <p:nvSpPr>
          <p:cNvPr id="6" name="TextBox 5"/>
          <p:cNvSpPr txBox="1"/>
          <p:nvPr/>
        </p:nvSpPr>
        <p:spPr>
          <a:xfrm>
            <a:off x="7772400" y="2971800"/>
            <a:ext cx="1066800" cy="646331"/>
          </a:xfrm>
          <a:prstGeom prst="rect">
            <a:avLst/>
          </a:prstGeom>
          <a:noFill/>
        </p:spPr>
        <p:txBody>
          <a:bodyPr wrap="square" rtlCol="0">
            <a:spAutoFit/>
          </a:bodyPr>
          <a:lstStyle/>
          <a:p>
            <a:r>
              <a:rPr lang="en-US" dirty="0" smtClean="0"/>
              <a:t>Seminal Vesicle</a:t>
            </a:r>
            <a:endParaRPr lang="en-US" dirty="0"/>
          </a:p>
        </p:txBody>
      </p:sp>
      <p:sp>
        <p:nvSpPr>
          <p:cNvPr id="7" name="TextBox 6"/>
          <p:cNvSpPr txBox="1"/>
          <p:nvPr/>
        </p:nvSpPr>
        <p:spPr>
          <a:xfrm>
            <a:off x="7086600" y="5715000"/>
            <a:ext cx="1600200" cy="369332"/>
          </a:xfrm>
          <a:prstGeom prst="rect">
            <a:avLst/>
          </a:prstGeom>
          <a:noFill/>
        </p:spPr>
        <p:txBody>
          <a:bodyPr wrap="square" rtlCol="0">
            <a:spAutoFit/>
          </a:bodyPr>
          <a:lstStyle/>
          <a:p>
            <a:r>
              <a:rPr lang="en-US" dirty="0" smtClean="0"/>
              <a:t>Vas Deferens</a:t>
            </a:r>
            <a:endParaRPr lang="en-US" dirty="0"/>
          </a:p>
        </p:txBody>
      </p:sp>
      <p:sp>
        <p:nvSpPr>
          <p:cNvPr id="8" name="TextBox 7"/>
          <p:cNvSpPr txBox="1"/>
          <p:nvPr/>
        </p:nvSpPr>
        <p:spPr>
          <a:xfrm>
            <a:off x="5334000" y="5638800"/>
            <a:ext cx="1066800" cy="369332"/>
          </a:xfrm>
          <a:prstGeom prst="rect">
            <a:avLst/>
          </a:prstGeom>
          <a:noFill/>
        </p:spPr>
        <p:txBody>
          <a:bodyPr wrap="square" rtlCol="0">
            <a:spAutoFit/>
          </a:bodyPr>
          <a:lstStyle/>
          <a:p>
            <a:r>
              <a:rPr lang="en-US" dirty="0" smtClean="0"/>
              <a:t>Scrotum</a:t>
            </a:r>
            <a:endParaRPr lang="en-US" dirty="0"/>
          </a:p>
        </p:txBody>
      </p:sp>
      <p:sp>
        <p:nvSpPr>
          <p:cNvPr id="9" name="TextBox 8"/>
          <p:cNvSpPr txBox="1"/>
          <p:nvPr/>
        </p:nvSpPr>
        <p:spPr>
          <a:xfrm>
            <a:off x="4191000" y="4191000"/>
            <a:ext cx="1143000" cy="369332"/>
          </a:xfrm>
          <a:prstGeom prst="rect">
            <a:avLst/>
          </a:prstGeom>
          <a:noFill/>
        </p:spPr>
        <p:txBody>
          <a:bodyPr wrap="square" rtlCol="0">
            <a:spAutoFit/>
          </a:bodyPr>
          <a:lstStyle/>
          <a:p>
            <a:r>
              <a:rPr lang="en-US" dirty="0" smtClean="0"/>
              <a:t>Urethra</a:t>
            </a:r>
            <a:endParaRPr lang="en-US" dirty="0"/>
          </a:p>
        </p:txBody>
      </p:sp>
      <p:sp>
        <p:nvSpPr>
          <p:cNvPr id="10" name="TextBox 9"/>
          <p:cNvSpPr txBox="1"/>
          <p:nvPr/>
        </p:nvSpPr>
        <p:spPr>
          <a:xfrm>
            <a:off x="6324600" y="5791200"/>
            <a:ext cx="990600" cy="381000"/>
          </a:xfrm>
          <a:prstGeom prst="rect">
            <a:avLst/>
          </a:prstGeom>
          <a:noFill/>
        </p:spPr>
        <p:txBody>
          <a:bodyPr wrap="square" rtlCol="0">
            <a:spAutoFit/>
          </a:bodyPr>
          <a:lstStyle/>
          <a:p>
            <a:r>
              <a:rPr lang="en-US" dirty="0" smtClean="0"/>
              <a:t>Testes</a:t>
            </a:r>
            <a:endParaRPr lang="en-US" dirty="0"/>
          </a:p>
        </p:txBody>
      </p:sp>
      <p:sp>
        <p:nvSpPr>
          <p:cNvPr id="11" name="TextBox 10"/>
          <p:cNvSpPr txBox="1"/>
          <p:nvPr/>
        </p:nvSpPr>
        <p:spPr>
          <a:xfrm>
            <a:off x="7620000" y="4724400"/>
            <a:ext cx="1219200" cy="646331"/>
          </a:xfrm>
          <a:prstGeom prst="rect">
            <a:avLst/>
          </a:prstGeom>
          <a:noFill/>
        </p:spPr>
        <p:txBody>
          <a:bodyPr wrap="square" rtlCol="0">
            <a:spAutoFit/>
          </a:bodyPr>
          <a:lstStyle/>
          <a:p>
            <a:r>
              <a:rPr lang="en-US" dirty="0" smtClean="0"/>
              <a:t>Cowper’s Gland</a:t>
            </a:r>
            <a:endParaRPr lang="en-US" dirty="0"/>
          </a:p>
        </p:txBody>
      </p:sp>
      <p:sp>
        <p:nvSpPr>
          <p:cNvPr id="12" name="TextBox 11"/>
          <p:cNvSpPr txBox="1"/>
          <p:nvPr/>
        </p:nvSpPr>
        <p:spPr>
          <a:xfrm>
            <a:off x="7848600" y="3962400"/>
            <a:ext cx="1143000" cy="646331"/>
          </a:xfrm>
          <a:prstGeom prst="rect">
            <a:avLst/>
          </a:prstGeom>
          <a:noFill/>
        </p:spPr>
        <p:txBody>
          <a:bodyPr wrap="square" rtlCol="0">
            <a:spAutoFit/>
          </a:bodyPr>
          <a:lstStyle/>
          <a:p>
            <a:r>
              <a:rPr lang="en-US" dirty="0" smtClean="0"/>
              <a:t>Prostate Gland</a:t>
            </a:r>
            <a:endParaRPr lang="en-US" dirty="0"/>
          </a:p>
        </p:txBody>
      </p:sp>
    </p:spTree>
    <p:extLst>
      <p:ext uri="{BB962C8B-B14F-4D97-AF65-F5344CB8AC3E}">
        <p14:creationId xmlns:p14="http://schemas.microsoft.com/office/powerpoint/2010/main" val="92467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Does the Endocrine System Work? </a:t>
            </a:r>
          </a:p>
        </p:txBody>
      </p:sp>
      <p:sp>
        <p:nvSpPr>
          <p:cNvPr id="6" name="Content Placeholder 5"/>
          <p:cNvSpPr>
            <a:spLocks noGrp="1"/>
          </p:cNvSpPr>
          <p:nvPr>
            <p:ph idx="1"/>
          </p:nvPr>
        </p:nvSpPr>
        <p:spPr/>
        <p:txBody>
          <a:bodyPr>
            <a:normAutofit/>
          </a:bodyPr>
          <a:lstStyle/>
          <a:p>
            <a:r>
              <a:rPr lang="en-US" dirty="0"/>
              <a:t>Endocrine glands secret </a:t>
            </a:r>
            <a:r>
              <a:rPr lang="en-US" b="1" dirty="0">
                <a:solidFill>
                  <a:srgbClr val="D24637"/>
                </a:solidFill>
              </a:rPr>
              <a:t>hormones</a:t>
            </a:r>
            <a:r>
              <a:rPr lang="en-US" dirty="0"/>
              <a:t> into the blood to influence physical and mental responses. </a:t>
            </a:r>
          </a:p>
          <a:p>
            <a:r>
              <a:rPr lang="en-US" dirty="0"/>
              <a:t>The </a:t>
            </a:r>
            <a:r>
              <a:rPr lang="en-US" b="1" dirty="0">
                <a:solidFill>
                  <a:srgbClr val="D24637"/>
                </a:solidFill>
              </a:rPr>
              <a:t>thyroid gland</a:t>
            </a:r>
            <a:r>
              <a:rPr lang="en-US" b="1" dirty="0"/>
              <a:t> </a:t>
            </a:r>
            <a:r>
              <a:rPr lang="en-US" dirty="0"/>
              <a:t>produces </a:t>
            </a:r>
            <a:r>
              <a:rPr lang="en-US" dirty="0" err="1"/>
              <a:t>thyroxine</a:t>
            </a:r>
            <a:r>
              <a:rPr lang="en-US" dirty="0"/>
              <a:t>, which regulates the way cells release energy from nutrients. </a:t>
            </a:r>
            <a:endParaRPr lang="en-US" dirty="0" smtClean="0"/>
          </a:p>
          <a:p>
            <a:r>
              <a:rPr lang="en-US" dirty="0"/>
              <a:t>The</a:t>
            </a:r>
            <a:r>
              <a:rPr lang="en-US" b="1" dirty="0"/>
              <a:t> </a:t>
            </a:r>
            <a:r>
              <a:rPr lang="en-US" b="1" dirty="0">
                <a:solidFill>
                  <a:srgbClr val="D24637"/>
                </a:solidFill>
              </a:rPr>
              <a:t>parathyroid glands</a:t>
            </a:r>
            <a:r>
              <a:rPr lang="en-US" b="1" dirty="0"/>
              <a:t> </a:t>
            </a:r>
            <a:r>
              <a:rPr lang="en-US" dirty="0"/>
              <a:t>are located in the neck near the thyroid gland.</a:t>
            </a:r>
          </a:p>
          <a:p>
            <a:r>
              <a:rPr lang="en-US" dirty="0"/>
              <a:t>The </a:t>
            </a:r>
            <a:r>
              <a:rPr lang="en-US" b="1" dirty="0">
                <a:solidFill>
                  <a:srgbClr val="D24637"/>
                </a:solidFill>
              </a:rPr>
              <a:t>pancreas</a:t>
            </a:r>
            <a:r>
              <a:rPr lang="en-US" b="1" dirty="0"/>
              <a:t> </a:t>
            </a:r>
            <a:r>
              <a:rPr lang="en-US" dirty="0"/>
              <a:t>is an endocrine gland that secretes two hormones—glucagon and insulin—that regulate the level of glucose in the blood. </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418003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4114800" y="1676399"/>
            <a:ext cx="4495800" cy="42693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Urethra   #17</a:t>
            </a:r>
            <a:endParaRPr lang="en-US" dirty="0"/>
          </a:p>
        </p:txBody>
      </p:sp>
      <p:sp>
        <p:nvSpPr>
          <p:cNvPr id="3" name="Content Placeholder 2"/>
          <p:cNvSpPr>
            <a:spLocks noGrp="1"/>
          </p:cNvSpPr>
          <p:nvPr>
            <p:ph idx="1"/>
          </p:nvPr>
        </p:nvSpPr>
        <p:spPr/>
        <p:txBody>
          <a:bodyPr/>
          <a:lstStyle/>
          <a:p>
            <a:r>
              <a:rPr lang="en-US" dirty="0" smtClean="0"/>
              <a:t>Tube for urine </a:t>
            </a:r>
          </a:p>
          <a:p>
            <a:pPr>
              <a:buNone/>
            </a:pPr>
            <a:r>
              <a:rPr lang="en-US" dirty="0" smtClean="0"/>
              <a:t>and semen</a:t>
            </a:r>
          </a:p>
          <a:p>
            <a:pPr>
              <a:buNone/>
            </a:pPr>
            <a:endParaRPr lang="en-US" dirty="0"/>
          </a:p>
          <a:p>
            <a:r>
              <a:rPr lang="en-US" dirty="0" smtClean="0">
                <a:solidFill>
                  <a:schemeClr val="accent1"/>
                </a:solidFill>
              </a:rPr>
              <a:t>EJACULATORY</a:t>
            </a:r>
          </a:p>
          <a:p>
            <a:pPr marL="0" indent="0">
              <a:buNone/>
            </a:pPr>
            <a:r>
              <a:rPr lang="en-US" dirty="0">
                <a:solidFill>
                  <a:schemeClr val="accent1"/>
                </a:solidFill>
              </a:rPr>
              <a:t> </a:t>
            </a:r>
            <a:r>
              <a:rPr lang="en-US" dirty="0" smtClean="0">
                <a:solidFill>
                  <a:schemeClr val="accent1"/>
                </a:solidFill>
              </a:rPr>
              <a:t>DUCT </a:t>
            </a:r>
            <a:r>
              <a:rPr lang="en-US" dirty="0" smtClean="0"/>
              <a:t>#14: propels semen,</a:t>
            </a:r>
          </a:p>
          <a:p>
            <a:pPr marL="0" indent="0">
              <a:buNone/>
            </a:pPr>
            <a:r>
              <a:rPr lang="en-US" dirty="0"/>
              <a:t> </a:t>
            </a:r>
            <a:r>
              <a:rPr lang="en-US" dirty="0" smtClean="0"/>
              <a:t>closes off urethra.</a:t>
            </a:r>
            <a:endParaRPr lang="en-US" dirty="0"/>
          </a:p>
        </p:txBody>
      </p:sp>
      <p:sp>
        <p:nvSpPr>
          <p:cNvPr id="6" name="TextBox 5"/>
          <p:cNvSpPr txBox="1"/>
          <p:nvPr/>
        </p:nvSpPr>
        <p:spPr>
          <a:xfrm>
            <a:off x="5943600" y="5715000"/>
            <a:ext cx="990600" cy="369332"/>
          </a:xfrm>
          <a:prstGeom prst="rect">
            <a:avLst/>
          </a:prstGeom>
          <a:noFill/>
        </p:spPr>
        <p:txBody>
          <a:bodyPr wrap="square" rtlCol="0">
            <a:spAutoFit/>
          </a:bodyPr>
          <a:lstStyle/>
          <a:p>
            <a:r>
              <a:rPr lang="en-US" dirty="0" smtClean="0"/>
              <a:t>Testes</a:t>
            </a:r>
            <a:endParaRPr lang="en-US" dirty="0"/>
          </a:p>
        </p:txBody>
      </p:sp>
      <p:sp>
        <p:nvSpPr>
          <p:cNvPr id="9" name="TextBox 8"/>
          <p:cNvSpPr txBox="1"/>
          <p:nvPr/>
        </p:nvSpPr>
        <p:spPr>
          <a:xfrm>
            <a:off x="4114800" y="3429000"/>
            <a:ext cx="1219200" cy="369332"/>
          </a:xfrm>
          <a:prstGeom prst="rect">
            <a:avLst/>
          </a:prstGeom>
          <a:noFill/>
        </p:spPr>
        <p:txBody>
          <a:bodyPr wrap="square" rtlCol="0">
            <a:spAutoFit/>
          </a:bodyPr>
          <a:lstStyle/>
          <a:p>
            <a:r>
              <a:rPr lang="en-US" dirty="0" smtClean="0"/>
              <a:t>Penis</a:t>
            </a:r>
            <a:endParaRPr lang="en-US" dirty="0"/>
          </a:p>
        </p:txBody>
      </p:sp>
      <p:sp>
        <p:nvSpPr>
          <p:cNvPr id="10" name="TextBox 9"/>
          <p:cNvSpPr txBox="1"/>
          <p:nvPr/>
        </p:nvSpPr>
        <p:spPr>
          <a:xfrm>
            <a:off x="3962400" y="4267200"/>
            <a:ext cx="1143000" cy="369332"/>
          </a:xfrm>
          <a:prstGeom prst="rect">
            <a:avLst/>
          </a:prstGeom>
          <a:noFill/>
        </p:spPr>
        <p:txBody>
          <a:bodyPr wrap="square" rtlCol="0">
            <a:spAutoFit/>
          </a:bodyPr>
          <a:lstStyle/>
          <a:p>
            <a:r>
              <a:rPr lang="en-US" dirty="0" smtClean="0"/>
              <a:t>Urethra</a:t>
            </a:r>
            <a:endParaRPr lang="en-US" dirty="0"/>
          </a:p>
        </p:txBody>
      </p:sp>
    </p:spTree>
    <p:extLst>
      <p:ext uri="{BB962C8B-B14F-4D97-AF65-F5344CB8AC3E}">
        <p14:creationId xmlns:p14="http://schemas.microsoft.com/office/powerpoint/2010/main" val="1549060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Erection, Orgasm, Ejaculation</a:t>
            </a:r>
            <a:br>
              <a:rPr lang="en-US" dirty="0" smtClean="0"/>
            </a:br>
            <a:r>
              <a:rPr lang="en-US" dirty="0"/>
              <a:t> </a:t>
            </a:r>
            <a:r>
              <a:rPr lang="en-US" dirty="0" smtClean="0"/>
              <a:t>    #18         #19        #20</a:t>
            </a:r>
            <a:endParaRPr lang="en-US" dirty="0"/>
          </a:p>
        </p:txBody>
      </p:sp>
      <p:sp>
        <p:nvSpPr>
          <p:cNvPr id="3" name="Content Placeholder 2"/>
          <p:cNvSpPr>
            <a:spLocks noGrp="1"/>
          </p:cNvSpPr>
          <p:nvPr>
            <p:ph idx="1"/>
          </p:nvPr>
        </p:nvSpPr>
        <p:spPr/>
        <p:txBody>
          <a:bodyPr>
            <a:normAutofit fontScale="85000" lnSpcReduction="10000"/>
          </a:bodyPr>
          <a:lstStyle/>
          <a:p>
            <a:r>
              <a:rPr lang="en-US" sz="3600" dirty="0" smtClean="0"/>
              <a:t>Penis becomes larger and stiffer  as the chambers in the penis fill with blood</a:t>
            </a:r>
          </a:p>
          <a:p>
            <a:pPr marL="0" indent="0">
              <a:buNone/>
            </a:pPr>
            <a:r>
              <a:rPr lang="en-US" sz="3600" dirty="0" smtClean="0"/>
              <a:t> ( </a:t>
            </a:r>
            <a:r>
              <a:rPr lang="en-US" sz="3600" dirty="0" smtClean="0">
                <a:solidFill>
                  <a:schemeClr val="accent1"/>
                </a:solidFill>
              </a:rPr>
              <a:t>ERECTION</a:t>
            </a:r>
            <a:r>
              <a:rPr lang="en-US" sz="3600" dirty="0" smtClean="0"/>
              <a:t>) . Can be caused by many different factors , feelings, thoughts etc. Most erections do not result in an </a:t>
            </a:r>
            <a:r>
              <a:rPr lang="en-US" sz="3600" dirty="0" smtClean="0">
                <a:solidFill>
                  <a:schemeClr val="accent1"/>
                </a:solidFill>
              </a:rPr>
              <a:t>EJACULATION:  </a:t>
            </a:r>
            <a:r>
              <a:rPr lang="en-US" sz="3600" dirty="0" smtClean="0"/>
              <a:t>the ejection of semen from the penis.</a:t>
            </a:r>
          </a:p>
          <a:p>
            <a:pPr marL="0" indent="0">
              <a:buNone/>
            </a:pPr>
            <a:r>
              <a:rPr lang="en-US" sz="3600" dirty="0" smtClean="0"/>
              <a:t> </a:t>
            </a:r>
            <a:r>
              <a:rPr lang="en-US" sz="3600" dirty="0" smtClean="0">
                <a:solidFill>
                  <a:schemeClr val="accent1"/>
                </a:solidFill>
              </a:rPr>
              <a:t>ORGASM</a:t>
            </a:r>
            <a:r>
              <a:rPr lang="en-US" sz="3600" dirty="0" smtClean="0"/>
              <a:t> : climax of sexual excitement</a:t>
            </a:r>
            <a:r>
              <a:rPr lang="en-US" dirty="0" smtClean="0"/>
              <a:t>.</a:t>
            </a:r>
            <a:endParaRPr lang="en-US" dirty="0"/>
          </a:p>
        </p:txBody>
      </p:sp>
    </p:spTree>
    <p:extLst>
      <p:ext uri="{BB962C8B-B14F-4D97-AF65-F5344CB8AC3E}">
        <p14:creationId xmlns:p14="http://schemas.microsoft.com/office/powerpoint/2010/main" val="398645657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SPERM VS. SEMEN</a:t>
            </a:r>
            <a:endParaRPr lang="en-US" dirty="0"/>
          </a:p>
        </p:txBody>
      </p:sp>
      <p:sp>
        <p:nvSpPr>
          <p:cNvPr id="3" name="Content Placeholder 2"/>
          <p:cNvSpPr>
            <a:spLocks noGrp="1"/>
          </p:cNvSpPr>
          <p:nvPr>
            <p:ph idx="1"/>
          </p:nvPr>
        </p:nvSpPr>
        <p:spPr/>
        <p:txBody>
          <a:bodyPr>
            <a:normAutofit/>
          </a:bodyPr>
          <a:lstStyle/>
          <a:p>
            <a:r>
              <a:rPr lang="en-US" sz="3600" dirty="0" smtClean="0"/>
              <a:t>SPERM- Male reproductive cell</a:t>
            </a:r>
          </a:p>
          <a:p>
            <a:r>
              <a:rPr lang="en-US" sz="3600" dirty="0" smtClean="0"/>
              <a:t>SEMEN – Ejaculatory fluid</a:t>
            </a:r>
          </a:p>
          <a:p>
            <a:endParaRPr lang="en-US" sz="3600" dirty="0"/>
          </a:p>
          <a:p>
            <a:endParaRPr lang="en-US" sz="3600" dirty="0" smtClean="0"/>
          </a:p>
          <a:p>
            <a:r>
              <a:rPr lang="en-US" sz="3600" dirty="0" smtClean="0"/>
              <a:t>GLANS – tip of penis</a:t>
            </a:r>
            <a:endParaRPr lang="en-US" sz="3600" dirty="0"/>
          </a:p>
        </p:txBody>
      </p:sp>
    </p:spTree>
    <p:extLst>
      <p:ext uri="{BB962C8B-B14F-4D97-AF65-F5344CB8AC3E}">
        <p14:creationId xmlns:p14="http://schemas.microsoft.com/office/powerpoint/2010/main" val="3788964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sz="4000" dirty="0" smtClean="0"/>
              <a:t>Complete vocabulary</a:t>
            </a:r>
          </a:p>
          <a:p>
            <a:r>
              <a:rPr lang="en-US" sz="4000" dirty="0" smtClean="0"/>
              <a:t>Complete pages 1-5 ( stop at making of semen page #6)</a:t>
            </a:r>
            <a:endParaRPr lang="en-US" sz="4000" dirty="0"/>
          </a:p>
        </p:txBody>
      </p:sp>
      <p:pic>
        <p:nvPicPr>
          <p:cNvPr id="1026" name="Picture 2" descr="C:\Users\kterwilliger\AppData\Local\Microsoft\Windows\Temporary Internet Files\Content.IE5\5061P0XO\MC9002334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114800"/>
            <a:ext cx="2246768" cy="217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317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eaLnBrk="1" hangingPunct="1"/>
            <a:r>
              <a:rPr lang="en-US" dirty="0">
                <a:latin typeface="Book Antiqua" charset="0"/>
              </a:rPr>
              <a:t>Male Health Concerns</a:t>
            </a:r>
          </a:p>
        </p:txBody>
      </p:sp>
      <p:pic>
        <p:nvPicPr>
          <p:cNvPr id="3076" name="Picture 4" descr="C:\Users\kterwilliger\AppData\Local\Microsoft\Windows\Temporary Internet Files\Content.IE5\5061P0XO\MP9004009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 y="1085850"/>
            <a:ext cx="40878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2744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a:latin typeface="Book Antiqua" charset="0"/>
              </a:rPr>
              <a:t>Circumcision</a:t>
            </a:r>
          </a:p>
        </p:txBody>
      </p:sp>
      <p:sp>
        <p:nvSpPr>
          <p:cNvPr id="6" name="Content Placeholder 5"/>
          <p:cNvSpPr>
            <a:spLocks noGrp="1"/>
          </p:cNvSpPr>
          <p:nvPr>
            <p:ph idx="1"/>
          </p:nvPr>
        </p:nvSpPr>
        <p:spPr/>
        <p:txBody>
          <a:bodyPr/>
          <a:lstStyle/>
          <a:p>
            <a:pPr eaLnBrk="1" hangingPunct="1"/>
            <a:r>
              <a:rPr lang="en-US">
                <a:latin typeface="Book Antiqua" charset="0"/>
              </a:rPr>
              <a:t>Removal of the foreskin </a:t>
            </a:r>
          </a:p>
          <a:p>
            <a:pPr eaLnBrk="1" hangingPunct="1"/>
            <a:r>
              <a:rPr lang="en-US">
                <a:latin typeface="Book Antiqua" charset="0"/>
              </a:rPr>
              <a:t>Health risks for uncircumcised men:</a:t>
            </a:r>
          </a:p>
          <a:p>
            <a:pPr lvl="1" eaLnBrk="1" hangingPunct="1"/>
            <a:r>
              <a:rPr lang="en-US">
                <a:latin typeface="Book Antiqua" charset="0"/>
              </a:rPr>
              <a:t>Smega can cause bacteria to grow if not washed properly. </a:t>
            </a:r>
          </a:p>
        </p:txBody>
      </p:sp>
      <p:pic>
        <p:nvPicPr>
          <p:cNvPr id="4100" name="Picture 5" descr="Illustration of penis before and after circumcisio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0"/>
            <a:ext cx="5257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20325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Inguinal Hernia</a:t>
            </a:r>
          </a:p>
        </p:txBody>
      </p:sp>
      <p:sp>
        <p:nvSpPr>
          <p:cNvPr id="3" name="Content Placeholder 2"/>
          <p:cNvSpPr>
            <a:spLocks noGrp="1"/>
          </p:cNvSpPr>
          <p:nvPr>
            <p:ph sz="half" idx="1"/>
          </p:nvPr>
        </p:nvSpPr>
        <p:spPr/>
        <p:txBody>
          <a:bodyPr/>
          <a:lstStyle/>
          <a:p>
            <a:pPr eaLnBrk="1" hangingPunct="1"/>
            <a:r>
              <a:rPr lang="en-US">
                <a:latin typeface="Book Antiqua" charset="0"/>
              </a:rPr>
              <a:t>Intestine protrudes through a weak area in the inguinal canal. </a:t>
            </a:r>
          </a:p>
          <a:p>
            <a:pPr eaLnBrk="1" hangingPunct="1"/>
            <a:r>
              <a:rPr lang="en-US">
                <a:latin typeface="Book Antiqua" charset="0"/>
              </a:rPr>
              <a:t>It can be caused by an opening in the muscle wall not closing before birth.</a:t>
            </a:r>
          </a:p>
          <a:p>
            <a:pPr eaLnBrk="1" hangingPunct="1"/>
            <a:r>
              <a:rPr lang="en-US">
                <a:latin typeface="Book Antiqua" charset="0"/>
              </a:rPr>
              <a:t>Heavy lifting , strain  </a:t>
            </a:r>
          </a:p>
        </p:txBody>
      </p:sp>
      <p:pic>
        <p:nvPicPr>
          <p:cNvPr id="512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2166938"/>
            <a:ext cx="2667000" cy="3324225"/>
          </a:xfrm>
        </p:spPr>
      </p:pic>
    </p:spTree>
    <p:extLst>
      <p:ext uri="{BB962C8B-B14F-4D97-AF65-F5344CB8AC3E}">
        <p14:creationId xmlns:p14="http://schemas.microsoft.com/office/powerpoint/2010/main" val="170364479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Testicular Cancer</a:t>
            </a:r>
          </a:p>
        </p:txBody>
      </p:sp>
      <p:sp>
        <p:nvSpPr>
          <p:cNvPr id="3" name="Content Placeholder 2"/>
          <p:cNvSpPr>
            <a:spLocks noGrp="1"/>
          </p:cNvSpPr>
          <p:nvPr>
            <p:ph idx="1"/>
          </p:nvPr>
        </p:nvSpPr>
        <p:spPr/>
        <p:txBody>
          <a:bodyPr/>
          <a:lstStyle/>
          <a:p>
            <a:pPr eaLnBrk="1" hangingPunct="1">
              <a:defRPr/>
            </a:pPr>
            <a:endParaRPr lang="en-US" dirty="0" smtClean="0">
              <a:ea typeface="+mn-ea"/>
            </a:endParaRPr>
          </a:p>
          <a:p>
            <a:pPr eaLnBrk="1" hangingPunct="1">
              <a:defRPr/>
            </a:pPr>
            <a:endParaRPr lang="en-US" dirty="0" smtClean="0">
              <a:ea typeface="+mn-ea"/>
            </a:endParaRPr>
          </a:p>
          <a:p>
            <a:pPr eaLnBrk="1" hangingPunct="1">
              <a:defRPr/>
            </a:pPr>
            <a:r>
              <a:rPr lang="en-US" dirty="0" smtClean="0">
                <a:ea typeface="+mn-ea"/>
              </a:rPr>
              <a:t>Is an abnormal, rapid and invasive growth of cancerous cells in the testicles</a:t>
            </a:r>
          </a:p>
          <a:p>
            <a:pPr eaLnBrk="1" hangingPunct="1">
              <a:defRPr/>
            </a:pPr>
            <a:endParaRPr lang="en-US" dirty="0" smtClean="0">
              <a:ea typeface="+mn-ea"/>
            </a:endParaRPr>
          </a:p>
          <a:p>
            <a:pPr eaLnBrk="1" hangingPunct="1">
              <a:defRPr/>
            </a:pPr>
            <a:endParaRPr lang="en-US" dirty="0">
              <a:ea typeface="+mn-ea"/>
            </a:endParaRPr>
          </a:p>
        </p:txBody>
      </p:sp>
    </p:spTree>
    <p:extLst>
      <p:ext uri="{BB962C8B-B14F-4D97-AF65-F5344CB8AC3E}">
        <p14:creationId xmlns:p14="http://schemas.microsoft.com/office/powerpoint/2010/main" val="173650890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Testicular Cancer</a:t>
            </a:r>
          </a:p>
        </p:txBody>
      </p:sp>
      <p:sp>
        <p:nvSpPr>
          <p:cNvPr id="3" name="Content Placeholder 2"/>
          <p:cNvSpPr>
            <a:spLocks noGrp="1"/>
          </p:cNvSpPr>
          <p:nvPr>
            <p:ph idx="1"/>
          </p:nvPr>
        </p:nvSpPr>
        <p:spPr/>
        <p:txBody>
          <a:bodyPr/>
          <a:lstStyle/>
          <a:p>
            <a:pPr eaLnBrk="1" hangingPunct="1">
              <a:defRPr/>
            </a:pPr>
            <a:r>
              <a:rPr lang="en-US" dirty="0" smtClean="0">
                <a:ea typeface="+mn-ea"/>
              </a:rPr>
              <a:t>Most common cancer among men ages 15-34 years old. </a:t>
            </a:r>
          </a:p>
          <a:p>
            <a:pPr eaLnBrk="1" hangingPunct="1">
              <a:defRPr/>
            </a:pPr>
            <a:r>
              <a:rPr lang="en-US" dirty="0" smtClean="0">
                <a:ea typeface="+mn-ea"/>
              </a:rPr>
              <a:t>Signs and symptoms:</a:t>
            </a:r>
          </a:p>
          <a:p>
            <a:pPr lvl="1" eaLnBrk="1" hangingPunct="1">
              <a:defRPr/>
            </a:pPr>
            <a:r>
              <a:rPr lang="en-US" dirty="0" smtClean="0"/>
              <a:t>Slight enlargement of one of the testes</a:t>
            </a:r>
          </a:p>
          <a:p>
            <a:pPr lvl="1" eaLnBrk="1" hangingPunct="1">
              <a:defRPr/>
            </a:pPr>
            <a:r>
              <a:rPr lang="en-US" dirty="0" smtClean="0"/>
              <a:t>A small, hard lump, change in testicle</a:t>
            </a:r>
          </a:p>
          <a:p>
            <a:pPr lvl="1" eaLnBrk="1" hangingPunct="1">
              <a:defRPr/>
            </a:pPr>
            <a:r>
              <a:rPr lang="en-US" dirty="0" smtClean="0"/>
              <a:t>A dull ache in the lower abdomen or groin</a:t>
            </a:r>
          </a:p>
          <a:p>
            <a:pPr lvl="1" eaLnBrk="1" hangingPunct="1">
              <a:defRPr/>
            </a:pPr>
            <a:r>
              <a:rPr lang="en-US" dirty="0" smtClean="0"/>
              <a:t>Heaviness in testicle</a:t>
            </a:r>
          </a:p>
          <a:p>
            <a:pPr lvl="1" eaLnBrk="1" hangingPunct="1">
              <a:buFontTx/>
              <a:buNone/>
              <a:defRPr/>
            </a:pPr>
            <a:endParaRPr lang="en-US" dirty="0"/>
          </a:p>
        </p:txBody>
      </p:sp>
    </p:spTree>
    <p:extLst>
      <p:ext uri="{BB962C8B-B14F-4D97-AF65-F5344CB8AC3E}">
        <p14:creationId xmlns:p14="http://schemas.microsoft.com/office/powerpoint/2010/main" val="427193698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Factors increasing risk:</a:t>
            </a:r>
            <a:br>
              <a:rPr lang="en-US">
                <a:latin typeface="Book Antiqua" charset="0"/>
              </a:rPr>
            </a:br>
            <a:endParaRPr lang="en-US">
              <a:latin typeface="Book Antiqua" charset="0"/>
            </a:endParaRPr>
          </a:p>
        </p:txBody>
      </p:sp>
      <p:sp>
        <p:nvSpPr>
          <p:cNvPr id="3" name="Content Placeholder 2"/>
          <p:cNvSpPr>
            <a:spLocks noGrp="1"/>
          </p:cNvSpPr>
          <p:nvPr>
            <p:ph idx="1"/>
          </p:nvPr>
        </p:nvSpPr>
        <p:spPr/>
        <p:txBody>
          <a:bodyPr/>
          <a:lstStyle/>
          <a:p>
            <a:pPr eaLnBrk="1" hangingPunct="1"/>
            <a:r>
              <a:rPr lang="en-US">
                <a:latin typeface="Book Antiqua" charset="0"/>
              </a:rPr>
              <a:t>Undecended  testicle</a:t>
            </a:r>
          </a:p>
          <a:p>
            <a:pPr eaLnBrk="1" hangingPunct="1"/>
            <a:r>
              <a:rPr lang="en-US">
                <a:latin typeface="Book Antiqua" charset="0"/>
              </a:rPr>
              <a:t>Abnormal testicular development</a:t>
            </a:r>
          </a:p>
          <a:p>
            <a:pPr eaLnBrk="1" hangingPunct="1"/>
            <a:r>
              <a:rPr lang="en-US">
                <a:latin typeface="Book Antiqua" charset="0"/>
              </a:rPr>
              <a:t>Exposure to certain chemicals</a:t>
            </a:r>
          </a:p>
          <a:p>
            <a:pPr eaLnBrk="1" hangingPunct="1"/>
            <a:r>
              <a:rPr lang="en-US">
                <a:latin typeface="Book Antiqua" charset="0"/>
              </a:rPr>
              <a:t>HIV</a:t>
            </a:r>
          </a:p>
          <a:p>
            <a:pPr eaLnBrk="1" hangingPunct="1"/>
            <a:r>
              <a:rPr lang="en-US">
                <a:latin typeface="Book Antiqua" charset="0"/>
              </a:rPr>
              <a:t>Family history</a:t>
            </a:r>
          </a:p>
          <a:p>
            <a:pPr eaLnBrk="1" hangingPunct="1"/>
            <a:r>
              <a:rPr lang="en-US">
                <a:latin typeface="Book Antiqua" charset="0"/>
              </a:rPr>
              <a:t>Low testosterone level</a:t>
            </a:r>
          </a:p>
        </p:txBody>
      </p:sp>
      <p:pic>
        <p:nvPicPr>
          <p:cNvPr id="8196" name="Picture 5" descr="http://www.topnews.in/health/files/testicular-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505200"/>
            <a:ext cx="3571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8385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9 at 8.04.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163"/>
            <a:ext cx="9144000" cy="5365562"/>
          </a:xfrm>
          <a:prstGeom prst="rect">
            <a:avLst/>
          </a:prstGeom>
        </p:spPr>
      </p:pic>
    </p:spTree>
    <p:extLst>
      <p:ext uri="{BB962C8B-B14F-4D97-AF65-F5344CB8AC3E}">
        <p14:creationId xmlns:p14="http://schemas.microsoft.com/office/powerpoint/2010/main" val="1658523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Self-Examination </a:t>
            </a:r>
          </a:p>
        </p:txBody>
      </p:sp>
      <p:sp>
        <p:nvSpPr>
          <p:cNvPr id="3" name="Content Placeholder 2"/>
          <p:cNvSpPr>
            <a:spLocks noGrp="1"/>
          </p:cNvSpPr>
          <p:nvPr>
            <p:ph idx="1"/>
          </p:nvPr>
        </p:nvSpPr>
        <p:spPr/>
        <p:txBody>
          <a:bodyPr/>
          <a:lstStyle/>
          <a:p>
            <a:pPr eaLnBrk="1" hangingPunct="1">
              <a:defRPr/>
            </a:pPr>
            <a:r>
              <a:rPr lang="en-US" dirty="0" smtClean="0">
                <a:ea typeface="+mn-ea"/>
              </a:rPr>
              <a:t>Should be done each month after a warm shower. </a:t>
            </a:r>
          </a:p>
          <a:p>
            <a:pPr lvl="1" eaLnBrk="1" hangingPunct="1">
              <a:defRPr/>
            </a:pPr>
            <a:r>
              <a:rPr lang="en-US" dirty="0" smtClean="0"/>
              <a:t>Roll each testicle gently between the thumb and fingers of both hands.</a:t>
            </a:r>
          </a:p>
          <a:p>
            <a:pPr lvl="1" eaLnBrk="1" hangingPunct="1">
              <a:defRPr/>
            </a:pPr>
            <a:r>
              <a:rPr lang="en-US" dirty="0" smtClean="0"/>
              <a:t>Checking for hard lumps or nodules. </a:t>
            </a:r>
          </a:p>
          <a:p>
            <a:pPr lvl="1" eaLnBrk="1" hangingPunct="1">
              <a:buFontTx/>
              <a:buNone/>
              <a:defRPr/>
            </a:pPr>
            <a:endParaRPr lang="en-US" dirty="0"/>
          </a:p>
        </p:txBody>
      </p:sp>
      <p:pic>
        <p:nvPicPr>
          <p:cNvPr id="9220" name="Picture 7"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0"/>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35676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ea typeface="+mj-ea"/>
            </a:endParaRPr>
          </a:p>
        </p:txBody>
      </p:sp>
      <p:sp>
        <p:nvSpPr>
          <p:cNvPr id="3" name="Content Placeholder 2"/>
          <p:cNvSpPr>
            <a:spLocks noGrp="1"/>
          </p:cNvSpPr>
          <p:nvPr>
            <p:ph idx="1"/>
          </p:nvPr>
        </p:nvSpPr>
        <p:spPr/>
        <p:txBody>
          <a:bodyPr/>
          <a:lstStyle/>
          <a:p>
            <a:pPr eaLnBrk="1" hangingPunct="1">
              <a:defRPr/>
            </a:pPr>
            <a:endParaRPr lang="en-US" dirty="0">
              <a:ea typeface="+mn-ea"/>
            </a:endParaRPr>
          </a:p>
        </p:txBody>
      </p:sp>
      <p:pic>
        <p:nvPicPr>
          <p:cNvPr id="10244" name="Picture 2" descr="http://www.onelumportwo.org.uk/images/newsite/self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010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64364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71600"/>
            <a:ext cx="28194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0"/>
            <a:ext cx="7772400" cy="1143000"/>
          </a:xfrm>
        </p:spPr>
        <p:txBody>
          <a:bodyPr/>
          <a:lstStyle/>
          <a:p>
            <a:pPr eaLnBrk="1" hangingPunct="1"/>
            <a:r>
              <a:rPr lang="en-US">
                <a:latin typeface="Book Antiqua" charset="0"/>
              </a:rPr>
              <a:t>Lance Armstrong </a:t>
            </a:r>
          </a:p>
        </p:txBody>
      </p:sp>
      <p:pic>
        <p:nvPicPr>
          <p:cNvPr id="1126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72200" y="5638800"/>
            <a:ext cx="2295525" cy="828675"/>
          </a:xfrm>
        </p:spPr>
      </p:pic>
      <p:sp>
        <p:nvSpPr>
          <p:cNvPr id="11269" name="TextBox 4"/>
          <p:cNvSpPr txBox="1">
            <a:spLocks noChangeArrowheads="1"/>
          </p:cNvSpPr>
          <p:nvPr/>
        </p:nvSpPr>
        <p:spPr bwMode="auto">
          <a:xfrm>
            <a:off x="152400" y="1295400"/>
            <a:ext cx="5486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ＭＳ Ｐゴシック" charset="0"/>
                <a:cs typeface="Arial" charset="0"/>
              </a:defRPr>
            </a:lvl1pPr>
            <a:lvl2pPr marL="742950" indent="-285750" eaLnBrk="0" hangingPunct="0">
              <a:defRPr>
                <a:solidFill>
                  <a:schemeClr val="tx1"/>
                </a:solidFill>
                <a:latin typeface="Book Antiqua" charset="0"/>
                <a:ea typeface="Arial" charset="0"/>
                <a:cs typeface="Arial" charset="0"/>
              </a:defRPr>
            </a:lvl2pPr>
            <a:lvl3pPr marL="1143000" indent="-228600" eaLnBrk="0" hangingPunct="0">
              <a:defRPr>
                <a:solidFill>
                  <a:schemeClr val="tx1"/>
                </a:solidFill>
                <a:latin typeface="Book Antiqua" charset="0"/>
                <a:ea typeface="Arial" charset="0"/>
                <a:cs typeface="Arial" charset="0"/>
              </a:defRPr>
            </a:lvl3pPr>
            <a:lvl4pPr marL="1600200" indent="-228600" eaLnBrk="0" hangingPunct="0">
              <a:defRPr>
                <a:solidFill>
                  <a:schemeClr val="tx1"/>
                </a:solidFill>
                <a:latin typeface="Book Antiqua" charset="0"/>
                <a:ea typeface="Arial" charset="0"/>
                <a:cs typeface="Arial" charset="0"/>
              </a:defRPr>
            </a:lvl4pPr>
            <a:lvl5pPr marL="2057400" indent="-228600" eaLnBrk="0" hangingPunct="0">
              <a:defRPr>
                <a:solidFill>
                  <a:schemeClr val="tx1"/>
                </a:solidFill>
                <a:latin typeface="Book Antiqua" charset="0"/>
                <a:ea typeface="Arial" charset="0"/>
                <a:cs typeface="Arial" charset="0"/>
              </a:defRPr>
            </a:lvl5pPr>
            <a:lvl6pPr marL="2514600" indent="-228600" eaLnBrk="0" fontAlgn="base" hangingPunct="0">
              <a:spcBef>
                <a:spcPct val="0"/>
              </a:spcBef>
              <a:spcAft>
                <a:spcPct val="0"/>
              </a:spcAft>
              <a:defRPr>
                <a:solidFill>
                  <a:schemeClr val="tx1"/>
                </a:solidFill>
                <a:latin typeface="Book Antiqua" charset="0"/>
                <a:ea typeface="Arial" charset="0"/>
                <a:cs typeface="Arial" charset="0"/>
              </a:defRPr>
            </a:lvl6pPr>
            <a:lvl7pPr marL="2971800" indent="-228600" eaLnBrk="0" fontAlgn="base" hangingPunct="0">
              <a:spcBef>
                <a:spcPct val="0"/>
              </a:spcBef>
              <a:spcAft>
                <a:spcPct val="0"/>
              </a:spcAft>
              <a:defRPr>
                <a:solidFill>
                  <a:schemeClr val="tx1"/>
                </a:solidFill>
                <a:latin typeface="Book Antiqua" charset="0"/>
                <a:ea typeface="Arial" charset="0"/>
                <a:cs typeface="Arial" charset="0"/>
              </a:defRPr>
            </a:lvl7pPr>
            <a:lvl8pPr marL="3429000" indent="-228600" eaLnBrk="0" fontAlgn="base" hangingPunct="0">
              <a:spcBef>
                <a:spcPct val="0"/>
              </a:spcBef>
              <a:spcAft>
                <a:spcPct val="0"/>
              </a:spcAft>
              <a:defRPr>
                <a:solidFill>
                  <a:schemeClr val="tx1"/>
                </a:solidFill>
                <a:latin typeface="Book Antiqua" charset="0"/>
                <a:ea typeface="Arial" charset="0"/>
                <a:cs typeface="Arial" charset="0"/>
              </a:defRPr>
            </a:lvl8pPr>
            <a:lvl9pPr marL="3886200" indent="-228600" eaLnBrk="0" fontAlgn="base" hangingPunct="0">
              <a:spcBef>
                <a:spcPct val="0"/>
              </a:spcBef>
              <a:spcAft>
                <a:spcPct val="0"/>
              </a:spcAft>
              <a:defRPr>
                <a:solidFill>
                  <a:schemeClr val="tx1"/>
                </a:solidFill>
                <a:latin typeface="Book Antiqua" charset="0"/>
                <a:ea typeface="Arial" charset="0"/>
                <a:cs typeface="Arial" charset="0"/>
              </a:defRPr>
            </a:lvl9pPr>
          </a:lstStyle>
          <a:p>
            <a:r>
              <a:rPr lang="en-US" sz="2800"/>
              <a:t>At age 25 Lance Armstrong was diagnosed with Testicular Cancer. He ignored the signs and symptoms he was having 3 years prior to his diagnosis. The cancer spread to his lungs and brain also. </a:t>
            </a:r>
          </a:p>
          <a:p>
            <a:endParaRPr lang="en-US" sz="2800"/>
          </a:p>
          <a:p>
            <a:pPr>
              <a:buFont typeface="Arial" charset="0"/>
              <a:buChar char="•"/>
            </a:pPr>
            <a:r>
              <a:rPr lang="en-US" sz="2800"/>
              <a:t>If left untreated Testicular Cancer can spread to other parts of the body. </a:t>
            </a:r>
          </a:p>
          <a:p>
            <a:pPr>
              <a:buFont typeface="Arial" charset="0"/>
              <a:buChar char="•"/>
            </a:pPr>
            <a:endParaRPr lang="en-US"/>
          </a:p>
        </p:txBody>
      </p:sp>
    </p:spTree>
    <p:extLst>
      <p:ext uri="{BB962C8B-B14F-4D97-AF65-F5344CB8AC3E}">
        <p14:creationId xmlns:p14="http://schemas.microsoft.com/office/powerpoint/2010/main" val="90300649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Prostate Cancer</a:t>
            </a:r>
          </a:p>
        </p:txBody>
      </p:sp>
      <p:sp>
        <p:nvSpPr>
          <p:cNvPr id="3" name="Content Placeholder 2"/>
          <p:cNvSpPr>
            <a:spLocks noGrp="1"/>
          </p:cNvSpPr>
          <p:nvPr>
            <p:ph sz="half" idx="1"/>
          </p:nvPr>
        </p:nvSpPr>
        <p:spPr>
          <a:xfrm>
            <a:off x="304800" y="1771650"/>
            <a:ext cx="4191000" cy="5086350"/>
          </a:xfrm>
        </p:spPr>
        <p:txBody>
          <a:bodyPr/>
          <a:lstStyle/>
          <a:p>
            <a:pPr eaLnBrk="1" hangingPunct="1"/>
            <a:r>
              <a:rPr lang="en-US">
                <a:latin typeface="Book Antiqua" charset="0"/>
              </a:rPr>
              <a:t>Over 80% are diagnosed in men over the age of 65. </a:t>
            </a:r>
          </a:p>
          <a:p>
            <a:pPr eaLnBrk="1" hangingPunct="1"/>
            <a:r>
              <a:rPr lang="en-US">
                <a:latin typeface="Book Antiqua" charset="0"/>
              </a:rPr>
              <a:t>Symptoms:</a:t>
            </a:r>
          </a:p>
          <a:p>
            <a:pPr lvl="1" eaLnBrk="1" hangingPunct="1"/>
            <a:r>
              <a:rPr lang="en-US">
                <a:latin typeface="Book Antiqua" charset="0"/>
              </a:rPr>
              <a:t>Frequent urination</a:t>
            </a:r>
          </a:p>
          <a:p>
            <a:pPr lvl="1" eaLnBrk="1" hangingPunct="1"/>
            <a:r>
              <a:rPr lang="en-US">
                <a:latin typeface="Book Antiqua" charset="0"/>
              </a:rPr>
              <a:t>Difficulty urinating</a:t>
            </a:r>
          </a:p>
          <a:p>
            <a:pPr lvl="1" eaLnBrk="1" hangingPunct="1"/>
            <a:r>
              <a:rPr lang="en-US">
                <a:latin typeface="Book Antiqua" charset="0"/>
              </a:rPr>
              <a:t>Pain in urination</a:t>
            </a:r>
          </a:p>
          <a:p>
            <a:pPr lvl="1" eaLnBrk="1" hangingPunct="1"/>
            <a:r>
              <a:rPr lang="en-US">
                <a:latin typeface="Book Antiqua" charset="0"/>
              </a:rPr>
              <a:t>Blood in urine</a:t>
            </a:r>
          </a:p>
          <a:p>
            <a:pPr lvl="1" eaLnBrk="1" hangingPunct="1"/>
            <a:r>
              <a:rPr lang="en-US">
                <a:latin typeface="Book Antiqua" charset="0"/>
              </a:rPr>
              <a:t>Pelvic pain </a:t>
            </a:r>
          </a:p>
        </p:txBody>
      </p:sp>
      <p:pic>
        <p:nvPicPr>
          <p:cNvPr id="1229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295400"/>
            <a:ext cx="3333750" cy="2743200"/>
          </a:xfrm>
        </p:spPr>
      </p:pic>
      <p:pic>
        <p:nvPicPr>
          <p:cNvPr id="12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6041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atin typeface="Book Antiqua" charset="0"/>
              </a:rPr>
              <a:t>Prostate Cancer</a:t>
            </a:r>
            <a:br>
              <a:rPr lang="en-US">
                <a:latin typeface="Book Antiqua" charset="0"/>
              </a:rPr>
            </a:br>
            <a:endParaRPr lang="en-US">
              <a:latin typeface="Book Antiqua" charset="0"/>
            </a:endParaRPr>
          </a:p>
        </p:txBody>
      </p:sp>
      <p:sp>
        <p:nvSpPr>
          <p:cNvPr id="6" name="Content Placeholder 5"/>
          <p:cNvSpPr>
            <a:spLocks noGrp="1"/>
          </p:cNvSpPr>
          <p:nvPr>
            <p:ph idx="1"/>
          </p:nvPr>
        </p:nvSpPr>
        <p:spPr/>
        <p:txBody>
          <a:bodyPr/>
          <a:lstStyle/>
          <a:p>
            <a:r>
              <a:rPr lang="en-US">
                <a:latin typeface="Book Antiqua" charset="0"/>
              </a:rPr>
              <a:t>3</a:t>
            </a:r>
            <a:r>
              <a:rPr lang="en-US" baseline="30000">
                <a:latin typeface="Book Antiqua" charset="0"/>
              </a:rPr>
              <a:t>rd</a:t>
            </a:r>
            <a:r>
              <a:rPr lang="en-US">
                <a:latin typeface="Book Antiqua" charset="0"/>
              </a:rPr>
              <a:t> most common cause of death from cancer in men.</a:t>
            </a:r>
          </a:p>
          <a:p>
            <a:r>
              <a:rPr lang="en-US">
                <a:latin typeface="Book Antiqua" charset="0"/>
              </a:rPr>
              <a:t>Cause: unknown, may be a relationship with dietary fat and increased testosterone</a:t>
            </a:r>
          </a:p>
        </p:txBody>
      </p:sp>
      <p:pic>
        <p:nvPicPr>
          <p:cNvPr id="13316" name="Picture 2" descr="http://www.prostatehealthcures.com/wp-content/uploads/enlarged_prostate_b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24574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85095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Prostatitis: inflammation of prostate gland</a:t>
            </a:r>
          </a:p>
        </p:txBody>
      </p:sp>
      <p:sp>
        <p:nvSpPr>
          <p:cNvPr id="3" name="Content Placeholder 2"/>
          <p:cNvSpPr>
            <a:spLocks noGrp="1"/>
          </p:cNvSpPr>
          <p:nvPr>
            <p:ph sz="half" idx="1"/>
          </p:nvPr>
        </p:nvSpPr>
        <p:spPr/>
        <p:txBody>
          <a:bodyPr/>
          <a:lstStyle/>
          <a:p>
            <a:pPr eaLnBrk="1" hangingPunct="1"/>
            <a:r>
              <a:rPr lang="en-US" dirty="0">
                <a:latin typeface="Book Antiqua" charset="0"/>
              </a:rPr>
              <a:t>Generally a bacterial infection</a:t>
            </a:r>
          </a:p>
          <a:p>
            <a:pPr eaLnBrk="1" hangingPunct="1"/>
            <a:r>
              <a:rPr lang="en-US" dirty="0">
                <a:latin typeface="Book Antiqua" charset="0"/>
              </a:rPr>
              <a:t>STI</a:t>
            </a:r>
            <a:r>
              <a:rPr lang="ja-JP" altLang="en-US" dirty="0">
                <a:latin typeface="Book Antiqua" charset="0"/>
              </a:rPr>
              <a:t>’</a:t>
            </a:r>
            <a:r>
              <a:rPr lang="en-US" dirty="0">
                <a:latin typeface="Book Antiqua" charset="0"/>
              </a:rPr>
              <a:t>s</a:t>
            </a:r>
          </a:p>
          <a:p>
            <a:pPr eaLnBrk="1" hangingPunct="1"/>
            <a:r>
              <a:rPr lang="en-US" dirty="0">
                <a:latin typeface="Book Antiqua" charset="0"/>
              </a:rPr>
              <a:t>Any organism that causes urinary tract infection can cause prostatitis</a:t>
            </a:r>
          </a:p>
          <a:p>
            <a:pPr eaLnBrk="1" hangingPunct="1"/>
            <a:r>
              <a:rPr lang="en-US" dirty="0">
                <a:latin typeface="Book Antiqua" charset="0"/>
              </a:rPr>
              <a:t>Similar symptom as prostate cancer</a:t>
            </a:r>
          </a:p>
          <a:p>
            <a:pPr eaLnBrk="1" hangingPunct="1">
              <a:buFontTx/>
              <a:buNone/>
            </a:pPr>
            <a:endParaRPr lang="en-US" dirty="0">
              <a:latin typeface="Book Antiqua" charset="0"/>
            </a:endParaRPr>
          </a:p>
        </p:txBody>
      </p:sp>
      <p:sp>
        <p:nvSpPr>
          <p:cNvPr id="6" name="Content Placeholder 2"/>
          <p:cNvSpPr txBox="1">
            <a:spLocks/>
          </p:cNvSpPr>
          <p:nvPr/>
        </p:nvSpPr>
        <p:spPr bwMode="auto">
          <a:xfrm>
            <a:off x="5740400" y="2378075"/>
            <a:ext cx="2971800" cy="4114800"/>
          </a:xfrm>
          <a:prstGeom prst="rect">
            <a:avLst/>
          </a:prstGeom>
          <a:noFill/>
          <a:ln w="9525">
            <a:noFill/>
            <a:miter lim="800000"/>
            <a:headEnd/>
            <a:tailEnd/>
          </a:ln>
          <a:effectLst/>
        </p:spPr>
        <p:txBody>
          <a:bodyPr lIns="92075" tIns="46038" rIns="92075" bIns="46038"/>
          <a:lstStyle>
            <a:lvl1pPr marL="342900" indent="-342900" eaLnBrk="0" hangingPunct="0">
              <a:defRPr>
                <a:solidFill>
                  <a:schemeClr val="tx1"/>
                </a:solidFill>
                <a:latin typeface="Book Antiqua" charset="0"/>
                <a:ea typeface="ＭＳ Ｐゴシック" charset="0"/>
                <a:cs typeface="Arial" charset="0"/>
              </a:defRPr>
            </a:lvl1pPr>
            <a:lvl2pPr marL="742950" indent="-285750" eaLnBrk="0" hangingPunct="0">
              <a:defRPr>
                <a:solidFill>
                  <a:schemeClr val="tx1"/>
                </a:solidFill>
                <a:latin typeface="Book Antiqua" charset="0"/>
                <a:ea typeface="Arial" charset="0"/>
                <a:cs typeface="Arial" charset="0"/>
              </a:defRPr>
            </a:lvl2pPr>
            <a:lvl3pPr marL="1143000" indent="-228600" eaLnBrk="0" hangingPunct="0">
              <a:defRPr>
                <a:solidFill>
                  <a:schemeClr val="tx1"/>
                </a:solidFill>
                <a:latin typeface="Book Antiqua" charset="0"/>
                <a:ea typeface="Arial" charset="0"/>
                <a:cs typeface="Arial" charset="0"/>
              </a:defRPr>
            </a:lvl3pPr>
            <a:lvl4pPr marL="1600200" indent="-228600" eaLnBrk="0" hangingPunct="0">
              <a:defRPr>
                <a:solidFill>
                  <a:schemeClr val="tx1"/>
                </a:solidFill>
                <a:latin typeface="Book Antiqua" charset="0"/>
                <a:ea typeface="Arial" charset="0"/>
                <a:cs typeface="Arial" charset="0"/>
              </a:defRPr>
            </a:lvl4pPr>
            <a:lvl5pPr marL="2057400" indent="-228600" eaLnBrk="0" hangingPunct="0">
              <a:defRPr>
                <a:solidFill>
                  <a:schemeClr val="tx1"/>
                </a:solidFill>
                <a:latin typeface="Book Antiqua" charset="0"/>
                <a:ea typeface="Arial" charset="0"/>
                <a:cs typeface="Arial" charset="0"/>
              </a:defRPr>
            </a:lvl5pPr>
            <a:lvl6pPr marL="2514600" indent="-228600" eaLnBrk="0" fontAlgn="base" hangingPunct="0">
              <a:spcBef>
                <a:spcPct val="0"/>
              </a:spcBef>
              <a:spcAft>
                <a:spcPct val="0"/>
              </a:spcAft>
              <a:defRPr>
                <a:solidFill>
                  <a:schemeClr val="tx1"/>
                </a:solidFill>
                <a:latin typeface="Book Antiqua" charset="0"/>
                <a:ea typeface="Arial" charset="0"/>
                <a:cs typeface="Arial" charset="0"/>
              </a:defRPr>
            </a:lvl6pPr>
            <a:lvl7pPr marL="2971800" indent="-228600" eaLnBrk="0" fontAlgn="base" hangingPunct="0">
              <a:spcBef>
                <a:spcPct val="0"/>
              </a:spcBef>
              <a:spcAft>
                <a:spcPct val="0"/>
              </a:spcAft>
              <a:defRPr>
                <a:solidFill>
                  <a:schemeClr val="tx1"/>
                </a:solidFill>
                <a:latin typeface="Book Antiqua" charset="0"/>
                <a:ea typeface="Arial" charset="0"/>
                <a:cs typeface="Arial" charset="0"/>
              </a:defRPr>
            </a:lvl7pPr>
            <a:lvl8pPr marL="3429000" indent="-228600" eaLnBrk="0" fontAlgn="base" hangingPunct="0">
              <a:spcBef>
                <a:spcPct val="0"/>
              </a:spcBef>
              <a:spcAft>
                <a:spcPct val="0"/>
              </a:spcAft>
              <a:defRPr>
                <a:solidFill>
                  <a:schemeClr val="tx1"/>
                </a:solidFill>
                <a:latin typeface="Book Antiqua" charset="0"/>
                <a:ea typeface="Arial" charset="0"/>
                <a:cs typeface="Arial" charset="0"/>
              </a:defRPr>
            </a:lvl8pPr>
            <a:lvl9pPr marL="3886200" indent="-228600" eaLnBrk="0" fontAlgn="base" hangingPunct="0">
              <a:spcBef>
                <a:spcPct val="0"/>
              </a:spcBef>
              <a:spcAft>
                <a:spcPct val="0"/>
              </a:spcAft>
              <a:defRPr>
                <a:solidFill>
                  <a:schemeClr val="tx1"/>
                </a:solidFill>
                <a:latin typeface="Book Antiqua" charset="0"/>
                <a:ea typeface="Arial" charset="0"/>
                <a:cs typeface="Arial" charset="0"/>
              </a:defRPr>
            </a:lvl9pPr>
          </a:lstStyle>
          <a:p>
            <a:pPr eaLnBrk="1" hangingPunct="1">
              <a:spcBef>
                <a:spcPct val="20000"/>
              </a:spcBef>
              <a:buClr>
                <a:schemeClr val="tx2"/>
              </a:buClr>
            </a:pPr>
            <a:endParaRPr lang="en-US" sz="3200" dirty="0">
              <a:effectLst>
                <a:outerShdw blurRad="38100" dist="38100" dir="2700000" algn="tl">
                  <a:srgbClr val="000000"/>
                </a:outerShdw>
              </a:effectLst>
            </a:endParaRPr>
          </a:p>
        </p:txBody>
      </p:sp>
      <p:pic>
        <p:nvPicPr>
          <p:cNvPr id="14341" name="Picture 8"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572000"/>
            <a:ext cx="320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10438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charset="0"/>
              </a:rPr>
              <a:t>Symptoms of Prostatitis</a:t>
            </a:r>
          </a:p>
        </p:txBody>
      </p:sp>
      <p:sp>
        <p:nvSpPr>
          <p:cNvPr id="3" name="Content Placeholder 2"/>
          <p:cNvSpPr>
            <a:spLocks noGrp="1"/>
          </p:cNvSpPr>
          <p:nvPr>
            <p:ph idx="1"/>
          </p:nvPr>
        </p:nvSpPr>
        <p:spPr/>
        <p:txBody>
          <a:bodyPr/>
          <a:lstStyle/>
          <a:p>
            <a:r>
              <a:rPr lang="en-US">
                <a:latin typeface="Book Antiqua" charset="0"/>
              </a:rPr>
              <a:t>Chills</a:t>
            </a:r>
          </a:p>
          <a:p>
            <a:r>
              <a:rPr lang="en-US">
                <a:latin typeface="Book Antiqua" charset="0"/>
              </a:rPr>
              <a:t>Fever</a:t>
            </a:r>
          </a:p>
          <a:p>
            <a:r>
              <a:rPr lang="en-US">
                <a:latin typeface="Book Antiqua" charset="0"/>
              </a:rPr>
              <a:t>Abdominal discomfort</a:t>
            </a:r>
          </a:p>
          <a:p>
            <a:r>
              <a:rPr lang="en-US">
                <a:latin typeface="Book Antiqua" charset="0"/>
              </a:rPr>
              <a:t>Burn during urination</a:t>
            </a:r>
          </a:p>
          <a:p>
            <a:r>
              <a:rPr lang="en-US">
                <a:latin typeface="Book Antiqua" charset="0"/>
              </a:rPr>
              <a:t>Difficulty urinating</a:t>
            </a:r>
          </a:p>
          <a:p>
            <a:r>
              <a:rPr lang="en-US">
                <a:latin typeface="Book Antiqua" charset="0"/>
              </a:rPr>
              <a:t>Pain with ejaculation</a:t>
            </a:r>
          </a:p>
        </p:txBody>
      </p:sp>
    </p:spTree>
    <p:extLst>
      <p:ext uri="{BB962C8B-B14F-4D97-AF65-F5344CB8AC3E}">
        <p14:creationId xmlns:p14="http://schemas.microsoft.com/office/powerpoint/2010/main" val="42425740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Andropause</a:t>
            </a:r>
          </a:p>
        </p:txBody>
      </p:sp>
      <p:sp>
        <p:nvSpPr>
          <p:cNvPr id="3" name="Content Placeholder 2"/>
          <p:cNvSpPr>
            <a:spLocks noGrp="1"/>
          </p:cNvSpPr>
          <p:nvPr>
            <p:ph sz="half" idx="1"/>
          </p:nvPr>
        </p:nvSpPr>
        <p:spPr/>
        <p:txBody>
          <a:bodyPr/>
          <a:lstStyle/>
          <a:p>
            <a:pPr eaLnBrk="1" hangingPunct="1"/>
            <a:r>
              <a:rPr lang="en-US">
                <a:latin typeface="Book Antiqua" charset="0"/>
              </a:rPr>
              <a:t>Also known as male menopause</a:t>
            </a:r>
          </a:p>
          <a:p>
            <a:pPr eaLnBrk="1" hangingPunct="1"/>
            <a:r>
              <a:rPr lang="en-US">
                <a:latin typeface="Book Antiqua" charset="0"/>
              </a:rPr>
              <a:t>Occurs in men between the ages of 40 and 55. </a:t>
            </a:r>
          </a:p>
          <a:p>
            <a:pPr eaLnBrk="1" hangingPunct="1"/>
            <a:r>
              <a:rPr lang="en-US">
                <a:latin typeface="Book Antiqua" charset="0"/>
              </a:rPr>
              <a:t>Treatment—testosterone patch </a:t>
            </a:r>
          </a:p>
        </p:txBody>
      </p:sp>
      <p:sp>
        <p:nvSpPr>
          <p:cNvPr id="4" name="Content Placeholder 3"/>
          <p:cNvSpPr>
            <a:spLocks noGrp="1"/>
          </p:cNvSpPr>
          <p:nvPr>
            <p:ph sz="half" idx="2"/>
          </p:nvPr>
        </p:nvSpPr>
        <p:spPr/>
        <p:txBody>
          <a:bodyPr/>
          <a:lstStyle/>
          <a:p>
            <a:pPr eaLnBrk="1" hangingPunct="1">
              <a:defRPr/>
            </a:pPr>
            <a:r>
              <a:rPr lang="en-US" dirty="0" smtClean="0">
                <a:ea typeface="+mn-ea"/>
              </a:rPr>
              <a:t>Testosterone levels drop and may cause mood changes, fatigue, a loss of energy, sex drive, and physical agility.</a:t>
            </a:r>
          </a:p>
          <a:p>
            <a:pPr eaLnBrk="1" hangingPunct="1">
              <a:defRPr/>
            </a:pPr>
            <a:endParaRPr lang="en-US" dirty="0" smtClean="0">
              <a:ea typeface="+mn-ea"/>
            </a:endParaRPr>
          </a:p>
          <a:p>
            <a:pPr eaLnBrk="1" hangingPunct="1">
              <a:buFontTx/>
              <a:buNone/>
              <a:defRPr/>
            </a:pPr>
            <a:endParaRPr lang="en-US" dirty="0">
              <a:ea typeface="+mn-ea"/>
            </a:endParaRPr>
          </a:p>
        </p:txBody>
      </p:sp>
      <p:pic>
        <p:nvPicPr>
          <p:cNvPr id="16389" name="Picture 5" descr="C:\Users\kterwilliger\AppData\Local\Microsoft\Windows\Temporary Internet Files\Content.IE5\FJ8ZZHWA\MP9004482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0"/>
            <a:ext cx="167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91443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Book Antiqua" charset="0"/>
              </a:rPr>
              <a:t>Impotence</a:t>
            </a:r>
          </a:p>
        </p:txBody>
      </p:sp>
      <p:sp>
        <p:nvSpPr>
          <p:cNvPr id="3" name="Content Placeholder 2"/>
          <p:cNvSpPr>
            <a:spLocks noGrp="1"/>
          </p:cNvSpPr>
          <p:nvPr>
            <p:ph sz="half" idx="1"/>
          </p:nvPr>
        </p:nvSpPr>
        <p:spPr/>
        <p:txBody>
          <a:bodyPr/>
          <a:lstStyle/>
          <a:p>
            <a:pPr eaLnBrk="1" hangingPunct="1"/>
            <a:r>
              <a:rPr lang="en-US">
                <a:latin typeface="Book Antiqua" charset="0"/>
              </a:rPr>
              <a:t>Inability to achieve an erection. </a:t>
            </a:r>
          </a:p>
        </p:txBody>
      </p:sp>
      <p:sp>
        <p:nvSpPr>
          <p:cNvPr id="4" name="Content Placeholder 3"/>
          <p:cNvSpPr>
            <a:spLocks noGrp="1"/>
          </p:cNvSpPr>
          <p:nvPr>
            <p:ph sz="half" idx="2"/>
          </p:nvPr>
        </p:nvSpPr>
        <p:spPr/>
        <p:txBody>
          <a:bodyPr/>
          <a:lstStyle/>
          <a:p>
            <a:pPr eaLnBrk="1" hangingPunct="1"/>
            <a:r>
              <a:rPr lang="en-US">
                <a:latin typeface="Book Antiqua" charset="0"/>
              </a:rPr>
              <a:t>Possible causes:</a:t>
            </a:r>
          </a:p>
          <a:p>
            <a:pPr lvl="1" eaLnBrk="1" hangingPunct="1"/>
            <a:r>
              <a:rPr lang="en-US">
                <a:latin typeface="Book Antiqua" charset="0"/>
              </a:rPr>
              <a:t>Smoking</a:t>
            </a:r>
          </a:p>
          <a:p>
            <a:pPr lvl="1" eaLnBrk="1" hangingPunct="1"/>
            <a:r>
              <a:rPr lang="en-US">
                <a:latin typeface="Book Antiqua" charset="0"/>
              </a:rPr>
              <a:t>Alcohol Abuse</a:t>
            </a:r>
          </a:p>
          <a:p>
            <a:pPr lvl="1" eaLnBrk="1" hangingPunct="1"/>
            <a:r>
              <a:rPr lang="en-US">
                <a:latin typeface="Book Antiqua" charset="0"/>
              </a:rPr>
              <a:t>High Blood Pressure</a:t>
            </a:r>
          </a:p>
          <a:p>
            <a:pPr lvl="1" eaLnBrk="1" hangingPunct="1"/>
            <a:r>
              <a:rPr lang="en-US">
                <a:latin typeface="Book Antiqua" charset="0"/>
              </a:rPr>
              <a:t>Prostate Cancer</a:t>
            </a:r>
          </a:p>
        </p:txBody>
      </p:sp>
      <p:pic>
        <p:nvPicPr>
          <p:cNvPr id="174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67000"/>
            <a:ext cx="281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2618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Book Antiqua" charset="0"/>
              </a:rPr>
              <a:t>Sterility</a:t>
            </a:r>
          </a:p>
        </p:txBody>
      </p:sp>
      <p:sp>
        <p:nvSpPr>
          <p:cNvPr id="3" name="Content Placeholder 2"/>
          <p:cNvSpPr>
            <a:spLocks noGrp="1"/>
          </p:cNvSpPr>
          <p:nvPr>
            <p:ph sz="half" idx="1"/>
          </p:nvPr>
        </p:nvSpPr>
        <p:spPr/>
        <p:txBody>
          <a:bodyPr/>
          <a:lstStyle/>
          <a:p>
            <a:r>
              <a:rPr lang="en-US">
                <a:latin typeface="Book Antiqua" charset="0"/>
              </a:rPr>
              <a:t>Inability to have children may be a result of a low sperm count</a:t>
            </a:r>
          </a:p>
        </p:txBody>
      </p:sp>
      <p:sp>
        <p:nvSpPr>
          <p:cNvPr id="4" name="Content Placeholder 3"/>
          <p:cNvSpPr>
            <a:spLocks noGrp="1"/>
          </p:cNvSpPr>
          <p:nvPr>
            <p:ph sz="half" idx="2"/>
          </p:nvPr>
        </p:nvSpPr>
        <p:spPr/>
        <p:txBody>
          <a:bodyPr/>
          <a:lstStyle/>
          <a:p>
            <a:r>
              <a:rPr lang="en-US">
                <a:latin typeface="Book Antiqua" charset="0"/>
              </a:rPr>
              <a:t>vasectomy</a:t>
            </a: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33432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76363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Pituitary: The Master Gland</a:t>
            </a:r>
            <a:endParaRPr lang="en-US" dirty="0"/>
          </a:p>
        </p:txBody>
      </p:sp>
      <p:sp>
        <p:nvSpPr>
          <p:cNvPr id="3" name="Content Placeholder 2"/>
          <p:cNvSpPr>
            <a:spLocks noGrp="1"/>
          </p:cNvSpPr>
          <p:nvPr>
            <p:ph idx="1"/>
          </p:nvPr>
        </p:nvSpPr>
        <p:spPr>
          <a:xfrm>
            <a:off x="498474" y="1019194"/>
            <a:ext cx="7556313" cy="5106969"/>
          </a:xfrm>
        </p:spPr>
        <p:txBody>
          <a:bodyPr/>
          <a:lstStyle/>
          <a:p>
            <a:r>
              <a:rPr lang="en-US" dirty="0"/>
              <a:t>Known as the master gland, the </a:t>
            </a:r>
            <a:r>
              <a:rPr lang="en-US" b="1" dirty="0">
                <a:solidFill>
                  <a:srgbClr val="D24637"/>
                </a:solidFill>
              </a:rPr>
              <a:t>pituitary gland</a:t>
            </a:r>
            <a:r>
              <a:rPr lang="en-US" dirty="0"/>
              <a:t> has three sections, or lobes: anterior, intermediate, and posterior. </a:t>
            </a:r>
          </a:p>
          <a:p>
            <a:r>
              <a:rPr lang="en-US" dirty="0" smtClean="0"/>
              <a:t>Pituitary Glad regulates </a:t>
            </a:r>
            <a:r>
              <a:rPr lang="en-US" dirty="0"/>
              <a:t>and controls </a:t>
            </a:r>
            <a:br>
              <a:rPr lang="en-US" dirty="0"/>
            </a:br>
            <a:r>
              <a:rPr lang="en-US" dirty="0"/>
              <a:t>the activities of all other endocrine </a:t>
            </a:r>
            <a:r>
              <a:rPr lang="en-US" dirty="0" smtClean="0"/>
              <a:t>glands</a:t>
            </a:r>
          </a:p>
          <a:p>
            <a:endParaRPr lang="en-US" dirty="0"/>
          </a:p>
          <a:p>
            <a:endParaRPr lang="en-US" dirty="0"/>
          </a:p>
        </p:txBody>
      </p:sp>
      <p:pic>
        <p:nvPicPr>
          <p:cNvPr id="4" name="Picture 3" descr="Screen Shot 2014-01-19 at 8.10.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634225"/>
            <a:ext cx="8171277" cy="4223775"/>
          </a:xfrm>
          <a:prstGeom prst="rect">
            <a:avLst/>
          </a:prstGeom>
        </p:spPr>
      </p:pic>
    </p:spTree>
    <p:extLst>
      <p:ext uri="{BB962C8B-B14F-4D97-AF65-F5344CB8AC3E}">
        <p14:creationId xmlns:p14="http://schemas.microsoft.com/office/powerpoint/2010/main" val="229837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Pituitary: The Master Gland</a:t>
            </a:r>
          </a:p>
        </p:txBody>
      </p:sp>
      <p:pic>
        <p:nvPicPr>
          <p:cNvPr id="6" name="Content Placeholder 5" descr="m7_glands.jpg"/>
          <p:cNvPicPr>
            <a:picLocks noGrp="1" noChangeAspect="1"/>
          </p:cNvPicPr>
          <p:nvPr>
            <p:ph sz="half" idx="1"/>
          </p:nvPr>
        </p:nvPicPr>
        <p:blipFill>
          <a:blip r:embed="rId2">
            <a:extLst>
              <a:ext uri="{28A0092B-C50C-407E-A947-70E740481C1C}">
                <a14:useLocalDpi xmlns:a14="http://schemas.microsoft.com/office/drawing/2010/main" val="0"/>
              </a:ext>
            </a:extLst>
          </a:blip>
          <a:srcRect t="-15811" b="-15811"/>
          <a:stretch>
            <a:fillRect/>
          </a:stretch>
        </p:blipFill>
        <p:spPr>
          <a:xfrm>
            <a:off x="219487" y="1034874"/>
            <a:ext cx="4180391" cy="5989725"/>
          </a:xfrm>
        </p:spPr>
      </p:pic>
      <p:sp>
        <p:nvSpPr>
          <p:cNvPr id="5" name="Content Placeholder 4"/>
          <p:cNvSpPr>
            <a:spLocks noGrp="1"/>
          </p:cNvSpPr>
          <p:nvPr>
            <p:ph sz="half" idx="2"/>
          </p:nvPr>
        </p:nvSpPr>
        <p:spPr>
          <a:xfrm>
            <a:off x="4718978" y="1985963"/>
            <a:ext cx="4248648" cy="4140200"/>
          </a:xfrm>
        </p:spPr>
        <p:txBody>
          <a:bodyPr>
            <a:normAutofit fontScale="85000" lnSpcReduction="20000"/>
          </a:bodyPr>
          <a:lstStyle/>
          <a:p>
            <a:r>
              <a:rPr lang="en-US" dirty="0"/>
              <a:t>Intermediate Lobe:</a:t>
            </a:r>
          </a:p>
          <a:p>
            <a:pPr lvl="1"/>
            <a:r>
              <a:rPr lang="en-US" dirty="0"/>
              <a:t>The intermediate, or middle, lobe of the pituitary secretes </a:t>
            </a:r>
            <a:r>
              <a:rPr lang="en-US" i="1" dirty="0"/>
              <a:t>melanocyte-stimulating hormone</a:t>
            </a:r>
            <a:r>
              <a:rPr lang="en-US" dirty="0"/>
              <a:t>, which controls the darkening of the pigments in the skin. </a:t>
            </a:r>
          </a:p>
          <a:p>
            <a:r>
              <a:rPr lang="en-US" dirty="0"/>
              <a:t>The posterior, or rear, lobe of the pituitary secretes </a:t>
            </a:r>
            <a:r>
              <a:rPr lang="en-US" i="1" dirty="0"/>
              <a:t>antidiuretic hormone</a:t>
            </a:r>
            <a:r>
              <a:rPr lang="en-US" dirty="0"/>
              <a:t> that</a:t>
            </a:r>
          </a:p>
          <a:p>
            <a:pPr lvl="1"/>
            <a:r>
              <a:rPr lang="en-US" sz="2400" dirty="0"/>
              <a:t>regulates the balance of water in the body, and</a:t>
            </a:r>
          </a:p>
          <a:p>
            <a:pPr lvl="1"/>
            <a:r>
              <a:rPr lang="en-US" sz="2400" dirty="0"/>
              <a:t>produces oxytocin, which stimulates the smooth muscles in the uterus during pregnancy, causing contractions during the birth of a baby. </a:t>
            </a:r>
          </a:p>
          <a:p>
            <a:endParaRPr lang="en-US" dirty="0"/>
          </a:p>
        </p:txBody>
      </p:sp>
    </p:spTree>
    <p:extLst>
      <p:ext uri="{BB962C8B-B14F-4D97-AF65-F5344CB8AC3E}">
        <p14:creationId xmlns:p14="http://schemas.microsoft.com/office/powerpoint/2010/main" val="33746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Adrenal Glands</a:t>
            </a:r>
            <a:endParaRPr lang="en-US" dirty="0"/>
          </a:p>
        </p:txBody>
      </p:sp>
      <p:sp>
        <p:nvSpPr>
          <p:cNvPr id="3" name="Content Placeholder 2"/>
          <p:cNvSpPr>
            <a:spLocks noGrp="1"/>
          </p:cNvSpPr>
          <p:nvPr>
            <p:ph idx="1"/>
          </p:nvPr>
        </p:nvSpPr>
        <p:spPr/>
        <p:txBody>
          <a:bodyPr/>
          <a:lstStyle/>
          <a:p>
            <a:r>
              <a:rPr lang="en-US" dirty="0"/>
              <a:t>The </a:t>
            </a:r>
            <a:r>
              <a:rPr lang="en-US" b="1" dirty="0">
                <a:solidFill>
                  <a:srgbClr val="D24637"/>
                </a:solidFill>
              </a:rPr>
              <a:t>adrenal glands</a:t>
            </a:r>
            <a:r>
              <a:rPr lang="en-US" b="1" dirty="0"/>
              <a:t> </a:t>
            </a:r>
            <a:r>
              <a:rPr lang="en-US" dirty="0"/>
              <a:t>each have two parts: the adrenal cortex and the adrenal medulla</a:t>
            </a:r>
            <a:r>
              <a:rPr lang="en-US" dirty="0" smtClean="0"/>
              <a:t>.</a:t>
            </a:r>
          </a:p>
          <a:p>
            <a:pPr lvl="1"/>
            <a:r>
              <a:rPr lang="en-US" dirty="0"/>
              <a:t>Help the body deal with stress and respond to emergencies </a:t>
            </a:r>
          </a:p>
          <a:p>
            <a:pPr lvl="1"/>
            <a:endParaRPr lang="en-US" dirty="0"/>
          </a:p>
        </p:txBody>
      </p:sp>
      <p:pic>
        <p:nvPicPr>
          <p:cNvPr id="4" name="Picture 3" descr="Screen Shot 2014-01-19 at 8.15.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61" y="3496620"/>
            <a:ext cx="7666380" cy="3056370"/>
          </a:xfrm>
          <a:prstGeom prst="rect">
            <a:avLst/>
          </a:prstGeom>
        </p:spPr>
      </p:pic>
      <p:pic>
        <p:nvPicPr>
          <p:cNvPr id="5" name="Picture 4" descr="adrenal gl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582" y="300510"/>
            <a:ext cx="2378823" cy="1680690"/>
          </a:xfrm>
          <a:prstGeom prst="rect">
            <a:avLst/>
          </a:prstGeom>
        </p:spPr>
      </p:pic>
    </p:spTree>
    <p:extLst>
      <p:ext uri="{BB962C8B-B14F-4D97-AF65-F5344CB8AC3E}">
        <p14:creationId xmlns:p14="http://schemas.microsoft.com/office/powerpoint/2010/main" val="416279401"/>
      </p:ext>
    </p:extLst>
  </p:cSld>
  <p:clrMapOvr>
    <a:masterClrMapping/>
  </p:clrMapOvr>
</p:sld>
</file>

<file path=ppt/theme/theme1.xml><?xml version="1.0" encoding="utf-8"?>
<a:theme xmlns:a="http://schemas.openxmlformats.org/drawingml/2006/main" name="Advant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1236</TotalTime>
  <Words>2254</Words>
  <Application>Microsoft Macintosh PowerPoint</Application>
  <PresentationFormat>On-screen Show (4:3)</PresentationFormat>
  <Paragraphs>383</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Advantage</vt:lpstr>
      <vt:lpstr>The Endocrine System</vt:lpstr>
      <vt:lpstr>Big Idea</vt:lpstr>
      <vt:lpstr>Important Vocabulary</vt:lpstr>
      <vt:lpstr>How Does the Endocrine System Work? </vt:lpstr>
      <vt:lpstr>How Does the Endocrine System Work? </vt:lpstr>
      <vt:lpstr>PowerPoint Presentation</vt:lpstr>
      <vt:lpstr>The Pituitary: The Master Gland</vt:lpstr>
      <vt:lpstr>The Pituitary: The Master Gland</vt:lpstr>
      <vt:lpstr>The Adrenal Glands</vt:lpstr>
      <vt:lpstr>Maintaining Your Endocrine Health</vt:lpstr>
      <vt:lpstr>Female  Reproductive System</vt:lpstr>
      <vt:lpstr>What does the Female Reproductive System do?</vt:lpstr>
      <vt:lpstr>The Female Reproductive System</vt:lpstr>
      <vt:lpstr>Internal Organs</vt:lpstr>
      <vt:lpstr>Internal Organs</vt:lpstr>
      <vt:lpstr>Internal Organs</vt:lpstr>
      <vt:lpstr>Internal Organs</vt:lpstr>
      <vt:lpstr>Internal Organs</vt:lpstr>
      <vt:lpstr>External Structures</vt:lpstr>
      <vt:lpstr>External Structures</vt:lpstr>
      <vt:lpstr>External Structures</vt:lpstr>
      <vt:lpstr>External Structures</vt:lpstr>
      <vt:lpstr>External Structures</vt:lpstr>
      <vt:lpstr>Hormones</vt:lpstr>
      <vt:lpstr>Menstruation </vt:lpstr>
      <vt:lpstr>Ovulation</vt:lpstr>
      <vt:lpstr> FEMALE HEALTH CONCERNS</vt:lpstr>
      <vt:lpstr>VAGINITIS</vt:lpstr>
      <vt:lpstr>Yeast Infection</vt:lpstr>
      <vt:lpstr>YEAST INFECTION</vt:lpstr>
      <vt:lpstr> TOXIC SHOCK SYNDROME</vt:lpstr>
      <vt:lpstr>TSS</vt:lpstr>
      <vt:lpstr>BREAST CANCER</vt:lpstr>
      <vt:lpstr>BREAST CANCER</vt:lpstr>
      <vt:lpstr>CERVICAL CANCER</vt:lpstr>
      <vt:lpstr>MENSTRUAL PROBLEMS</vt:lpstr>
      <vt:lpstr>PREMENSTRUAL SYNDROME GENERALLY OCCURS 4 DAYS BEFORE AND 4 DAYS DURING MENSTRUATION</vt:lpstr>
      <vt:lpstr>PMS</vt:lpstr>
      <vt:lpstr>MENOPAUSE</vt:lpstr>
      <vt:lpstr>Male Reproductive System</vt:lpstr>
      <vt:lpstr>Vocabulary words 1-6</vt:lpstr>
      <vt:lpstr>Penis #7</vt:lpstr>
      <vt:lpstr>Scrotum #8 </vt:lpstr>
      <vt:lpstr>Testes ( testicle ) #9</vt:lpstr>
      <vt:lpstr>Epididymis  #11</vt:lpstr>
      <vt:lpstr>Vas Deferens  #12</vt:lpstr>
      <vt:lpstr>Seminal Vesicles #13</vt:lpstr>
      <vt:lpstr>Prostate Gland  #15</vt:lpstr>
      <vt:lpstr>Cowper’s Gland #16</vt:lpstr>
      <vt:lpstr>Urethra   #17</vt:lpstr>
      <vt:lpstr>Erection, Orgasm, Ejaculation      #18         #19        #20</vt:lpstr>
      <vt:lpstr>SPERM VS. SEMEN</vt:lpstr>
      <vt:lpstr>Assignment:</vt:lpstr>
      <vt:lpstr>Male Health Concerns</vt:lpstr>
      <vt:lpstr>Circumcision</vt:lpstr>
      <vt:lpstr>Inguinal Hernia</vt:lpstr>
      <vt:lpstr>Testicular Cancer</vt:lpstr>
      <vt:lpstr>Testicular Cancer</vt:lpstr>
      <vt:lpstr>Factors increasing risk: </vt:lpstr>
      <vt:lpstr>Self-Examination </vt:lpstr>
      <vt:lpstr>PowerPoint Presentation</vt:lpstr>
      <vt:lpstr>Lance Armstrong </vt:lpstr>
      <vt:lpstr>Prostate Cancer</vt:lpstr>
      <vt:lpstr>Prostate Cancer </vt:lpstr>
      <vt:lpstr>Prostatitis: inflammation of prostate gland</vt:lpstr>
      <vt:lpstr>Symptoms of Prostatitis</vt:lpstr>
      <vt:lpstr>Andropause</vt:lpstr>
      <vt:lpstr>Impotence</vt:lpstr>
      <vt:lpstr>Sterility</vt:lpstr>
    </vt:vector>
  </TitlesOfParts>
  <Company>Bloomsburg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Endocrine System</dc:title>
  <dc:creator>Jaclyn Terwilliger</dc:creator>
  <cp:lastModifiedBy>Jaclyn Terwilliger</cp:lastModifiedBy>
  <cp:revision>13</cp:revision>
  <dcterms:created xsi:type="dcterms:W3CDTF">2014-01-20T00:51:40Z</dcterms:created>
  <dcterms:modified xsi:type="dcterms:W3CDTF">2014-01-22T16:59:25Z</dcterms:modified>
</cp:coreProperties>
</file>