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2" r:id="rId1"/>
  </p:sldMasterIdLst>
  <p:notesMasterIdLst>
    <p:notesMasterId r:id="rId35"/>
  </p:notesMasterIdLst>
  <p:sldIdLst>
    <p:sldId id="311" r:id="rId2"/>
    <p:sldId id="312" r:id="rId3"/>
    <p:sldId id="313" r:id="rId4"/>
    <p:sldId id="314" r:id="rId5"/>
    <p:sldId id="315" r:id="rId6"/>
    <p:sldId id="316" r:id="rId7"/>
    <p:sldId id="317" r:id="rId8"/>
    <p:sldId id="256" r:id="rId9"/>
    <p:sldId id="258" r:id="rId10"/>
    <p:sldId id="275" r:id="rId11"/>
    <p:sldId id="276" r:id="rId12"/>
    <p:sldId id="277" r:id="rId13"/>
    <p:sldId id="278" r:id="rId14"/>
    <p:sldId id="279" r:id="rId15"/>
    <p:sldId id="260"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86501" autoAdjust="0"/>
  </p:normalViewPr>
  <p:slideViewPr>
    <p:cSldViewPr>
      <p:cViewPr>
        <p:scale>
          <a:sx n="81" d="100"/>
          <a:sy n="81" d="100"/>
        </p:scale>
        <p:origin x="-80" y="264"/>
      </p:cViewPr>
      <p:guideLst>
        <p:guide orient="horz" pos="2160"/>
        <p:guide pos="2880"/>
      </p:guideLst>
    </p:cSldViewPr>
  </p:slideViewPr>
  <p:outlineViewPr>
    <p:cViewPr>
      <p:scale>
        <a:sx n="33" d="100"/>
        <a:sy n="33" d="100"/>
      </p:scale>
      <p:origin x="0" y="7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741A68-D247-6944-AF50-A5DFF4700135}" type="doc">
      <dgm:prSet loTypeId="urn:microsoft.com/office/officeart/2005/8/layout/process1" loCatId="" qsTypeId="urn:microsoft.com/office/officeart/2005/8/quickstyle/simple4" qsCatId="simple" csTypeId="urn:microsoft.com/office/officeart/2005/8/colors/accent1_2" csCatId="accent1" phldr="1"/>
      <dgm:spPr/>
      <dgm:t>
        <a:bodyPr/>
        <a:lstStyle/>
        <a:p>
          <a:endParaRPr lang="en-US"/>
        </a:p>
      </dgm:t>
    </dgm:pt>
    <dgm:pt modelId="{0CF0E0EA-C3C3-F44F-BF03-E282357E52BD}">
      <dgm:prSet/>
      <dgm:spPr/>
      <dgm:t>
        <a:bodyPr/>
        <a:lstStyle/>
        <a:p>
          <a:pPr rtl="0"/>
          <a:r>
            <a:rPr lang="en-US" dirty="0" smtClean="0"/>
            <a:t>Obeying laws</a:t>
          </a:r>
          <a:endParaRPr lang="en-US" dirty="0"/>
        </a:p>
      </dgm:t>
    </dgm:pt>
    <dgm:pt modelId="{7AA8562E-ADDE-274E-B6C0-222A0FFAE38E}" type="parTrans" cxnId="{BE25A9CC-FB59-9C44-BE7E-29CA2F514A0B}">
      <dgm:prSet/>
      <dgm:spPr/>
      <dgm:t>
        <a:bodyPr/>
        <a:lstStyle/>
        <a:p>
          <a:endParaRPr lang="en-US"/>
        </a:p>
      </dgm:t>
    </dgm:pt>
    <dgm:pt modelId="{B1140CD5-C4FB-DB49-8DEE-31F188218E0A}" type="sibTrans" cxnId="{BE25A9CC-FB59-9C44-BE7E-29CA2F514A0B}">
      <dgm:prSet/>
      <dgm:spPr/>
      <dgm:t>
        <a:bodyPr/>
        <a:lstStyle/>
        <a:p>
          <a:endParaRPr lang="en-US"/>
        </a:p>
      </dgm:t>
    </dgm:pt>
    <dgm:pt modelId="{5BC01AC7-B03A-B840-BCCD-4D0AE55D7A52}">
      <dgm:prSet/>
      <dgm:spPr/>
      <dgm:t>
        <a:bodyPr/>
        <a:lstStyle/>
        <a:p>
          <a:pPr rtl="0"/>
          <a:r>
            <a:rPr lang="en-US" dirty="0" smtClean="0"/>
            <a:t>Being friendly neighbors</a:t>
          </a:r>
          <a:endParaRPr lang="en-US" dirty="0"/>
        </a:p>
      </dgm:t>
    </dgm:pt>
    <dgm:pt modelId="{19A0E113-1868-D743-9477-4E8C375C2BD7}" type="parTrans" cxnId="{214FD89E-9F3B-074B-8531-6ECEC3C81978}">
      <dgm:prSet/>
      <dgm:spPr/>
      <dgm:t>
        <a:bodyPr/>
        <a:lstStyle/>
        <a:p>
          <a:endParaRPr lang="en-US"/>
        </a:p>
      </dgm:t>
    </dgm:pt>
    <dgm:pt modelId="{821E423B-D65C-7148-9D23-5CF0DB98C379}" type="sibTrans" cxnId="{214FD89E-9F3B-074B-8531-6ECEC3C81978}">
      <dgm:prSet/>
      <dgm:spPr/>
      <dgm:t>
        <a:bodyPr/>
        <a:lstStyle/>
        <a:p>
          <a:endParaRPr lang="en-US"/>
        </a:p>
      </dgm:t>
    </dgm:pt>
    <dgm:pt modelId="{651685A7-D5CF-DC48-BEA6-EA5B880B0E69}">
      <dgm:prSet/>
      <dgm:spPr/>
      <dgm:t>
        <a:bodyPr/>
        <a:lstStyle/>
        <a:p>
          <a:pPr rtl="0"/>
          <a:r>
            <a:rPr lang="en-US" dirty="0" smtClean="0"/>
            <a:t>Helping to improve the places they live</a:t>
          </a:r>
          <a:endParaRPr lang="en-US" dirty="0"/>
        </a:p>
      </dgm:t>
    </dgm:pt>
    <dgm:pt modelId="{07FDC014-FCE1-8F45-BB4B-0F47EC34485B}" type="parTrans" cxnId="{CD4771EF-4B0C-AB4A-A321-2D5494486FEF}">
      <dgm:prSet/>
      <dgm:spPr/>
      <dgm:t>
        <a:bodyPr/>
        <a:lstStyle/>
        <a:p>
          <a:endParaRPr lang="en-US"/>
        </a:p>
      </dgm:t>
    </dgm:pt>
    <dgm:pt modelId="{9958D22B-A48B-3448-8D7C-0F13C457FDE7}" type="sibTrans" cxnId="{CD4771EF-4B0C-AB4A-A321-2D5494486FEF}">
      <dgm:prSet/>
      <dgm:spPr/>
      <dgm:t>
        <a:bodyPr/>
        <a:lstStyle/>
        <a:p>
          <a:endParaRPr lang="en-US"/>
        </a:p>
      </dgm:t>
    </dgm:pt>
    <dgm:pt modelId="{D43B0D1F-E2ED-EB42-B9E2-BAFCD8881D78}" type="pres">
      <dgm:prSet presAssocID="{BA741A68-D247-6944-AF50-A5DFF4700135}" presName="Name0" presStyleCnt="0">
        <dgm:presLayoutVars>
          <dgm:dir/>
          <dgm:resizeHandles val="exact"/>
        </dgm:presLayoutVars>
      </dgm:prSet>
      <dgm:spPr/>
      <dgm:t>
        <a:bodyPr/>
        <a:lstStyle/>
        <a:p>
          <a:endParaRPr lang="en-US"/>
        </a:p>
      </dgm:t>
    </dgm:pt>
    <dgm:pt modelId="{14E37988-BE4A-8F40-A2FF-A7AC2FDD9060}" type="pres">
      <dgm:prSet presAssocID="{0CF0E0EA-C3C3-F44F-BF03-E282357E52BD}" presName="node" presStyleLbl="node1" presStyleIdx="0" presStyleCnt="3">
        <dgm:presLayoutVars>
          <dgm:bulletEnabled val="1"/>
        </dgm:presLayoutVars>
      </dgm:prSet>
      <dgm:spPr/>
      <dgm:t>
        <a:bodyPr/>
        <a:lstStyle/>
        <a:p>
          <a:endParaRPr lang="en-US"/>
        </a:p>
      </dgm:t>
    </dgm:pt>
    <dgm:pt modelId="{A5BA7ECC-B1BC-424E-BE65-9CB7FDA0806A}" type="pres">
      <dgm:prSet presAssocID="{B1140CD5-C4FB-DB49-8DEE-31F188218E0A}" presName="sibTrans" presStyleLbl="sibTrans2D1" presStyleIdx="0" presStyleCnt="2"/>
      <dgm:spPr/>
      <dgm:t>
        <a:bodyPr/>
        <a:lstStyle/>
        <a:p>
          <a:endParaRPr lang="en-US"/>
        </a:p>
      </dgm:t>
    </dgm:pt>
    <dgm:pt modelId="{E3AB1230-53B8-4145-A01F-4466BB3C8AA9}" type="pres">
      <dgm:prSet presAssocID="{B1140CD5-C4FB-DB49-8DEE-31F188218E0A}" presName="connectorText" presStyleLbl="sibTrans2D1" presStyleIdx="0" presStyleCnt="2"/>
      <dgm:spPr/>
      <dgm:t>
        <a:bodyPr/>
        <a:lstStyle/>
        <a:p>
          <a:endParaRPr lang="en-US"/>
        </a:p>
      </dgm:t>
    </dgm:pt>
    <dgm:pt modelId="{4C766CA8-5BAF-1F44-9514-E54FC106A3E5}" type="pres">
      <dgm:prSet presAssocID="{5BC01AC7-B03A-B840-BCCD-4D0AE55D7A52}" presName="node" presStyleLbl="node1" presStyleIdx="1" presStyleCnt="3">
        <dgm:presLayoutVars>
          <dgm:bulletEnabled val="1"/>
        </dgm:presLayoutVars>
      </dgm:prSet>
      <dgm:spPr/>
      <dgm:t>
        <a:bodyPr/>
        <a:lstStyle/>
        <a:p>
          <a:endParaRPr lang="en-US"/>
        </a:p>
      </dgm:t>
    </dgm:pt>
    <dgm:pt modelId="{45134570-BB12-B946-B78A-129E74072D6D}" type="pres">
      <dgm:prSet presAssocID="{821E423B-D65C-7148-9D23-5CF0DB98C379}" presName="sibTrans" presStyleLbl="sibTrans2D1" presStyleIdx="1" presStyleCnt="2"/>
      <dgm:spPr/>
      <dgm:t>
        <a:bodyPr/>
        <a:lstStyle/>
        <a:p>
          <a:endParaRPr lang="en-US"/>
        </a:p>
      </dgm:t>
    </dgm:pt>
    <dgm:pt modelId="{DE459B79-22C1-B94C-BEDC-ACEE374015A6}" type="pres">
      <dgm:prSet presAssocID="{821E423B-D65C-7148-9D23-5CF0DB98C379}" presName="connectorText" presStyleLbl="sibTrans2D1" presStyleIdx="1" presStyleCnt="2"/>
      <dgm:spPr/>
      <dgm:t>
        <a:bodyPr/>
        <a:lstStyle/>
        <a:p>
          <a:endParaRPr lang="en-US"/>
        </a:p>
      </dgm:t>
    </dgm:pt>
    <dgm:pt modelId="{63CF9E1B-E30E-2E4A-B561-A7738D1AA680}" type="pres">
      <dgm:prSet presAssocID="{651685A7-D5CF-DC48-BEA6-EA5B880B0E69}" presName="node" presStyleLbl="node1" presStyleIdx="2" presStyleCnt="3">
        <dgm:presLayoutVars>
          <dgm:bulletEnabled val="1"/>
        </dgm:presLayoutVars>
      </dgm:prSet>
      <dgm:spPr/>
      <dgm:t>
        <a:bodyPr/>
        <a:lstStyle/>
        <a:p>
          <a:endParaRPr lang="en-US"/>
        </a:p>
      </dgm:t>
    </dgm:pt>
  </dgm:ptLst>
  <dgm:cxnLst>
    <dgm:cxn modelId="{4CBFDA98-25C4-8840-8AAF-CEA055AB6121}" type="presOf" srcId="{BA741A68-D247-6944-AF50-A5DFF4700135}" destId="{D43B0D1F-E2ED-EB42-B9E2-BAFCD8881D78}" srcOrd="0" destOrd="0" presId="urn:microsoft.com/office/officeart/2005/8/layout/process1"/>
    <dgm:cxn modelId="{1EDC4E4E-BABC-604C-ACFD-880548087FD7}" type="presOf" srcId="{0CF0E0EA-C3C3-F44F-BF03-E282357E52BD}" destId="{14E37988-BE4A-8F40-A2FF-A7AC2FDD9060}" srcOrd="0" destOrd="0" presId="urn:microsoft.com/office/officeart/2005/8/layout/process1"/>
    <dgm:cxn modelId="{1BFF288C-6F2C-7542-BD6A-174D9A6024F7}" type="presOf" srcId="{B1140CD5-C4FB-DB49-8DEE-31F188218E0A}" destId="{E3AB1230-53B8-4145-A01F-4466BB3C8AA9}" srcOrd="1" destOrd="0" presId="urn:microsoft.com/office/officeart/2005/8/layout/process1"/>
    <dgm:cxn modelId="{A2A9EDCC-DCBF-C346-B096-AD86BF81AC1E}" type="presOf" srcId="{821E423B-D65C-7148-9D23-5CF0DB98C379}" destId="{DE459B79-22C1-B94C-BEDC-ACEE374015A6}" srcOrd="1" destOrd="0" presId="urn:microsoft.com/office/officeart/2005/8/layout/process1"/>
    <dgm:cxn modelId="{7FDB2997-EF53-934E-9281-DD07531429E6}" type="presOf" srcId="{5BC01AC7-B03A-B840-BCCD-4D0AE55D7A52}" destId="{4C766CA8-5BAF-1F44-9514-E54FC106A3E5}" srcOrd="0" destOrd="0" presId="urn:microsoft.com/office/officeart/2005/8/layout/process1"/>
    <dgm:cxn modelId="{12881B67-BE01-5445-9C2E-A5C3B8F89997}" type="presOf" srcId="{B1140CD5-C4FB-DB49-8DEE-31F188218E0A}" destId="{A5BA7ECC-B1BC-424E-BE65-9CB7FDA0806A}" srcOrd="0" destOrd="0" presId="urn:microsoft.com/office/officeart/2005/8/layout/process1"/>
    <dgm:cxn modelId="{CD4771EF-4B0C-AB4A-A321-2D5494486FEF}" srcId="{BA741A68-D247-6944-AF50-A5DFF4700135}" destId="{651685A7-D5CF-DC48-BEA6-EA5B880B0E69}" srcOrd="2" destOrd="0" parTransId="{07FDC014-FCE1-8F45-BB4B-0F47EC34485B}" sibTransId="{9958D22B-A48B-3448-8D7C-0F13C457FDE7}"/>
    <dgm:cxn modelId="{6A6FEF39-798F-E041-B4A6-9BEB6E63F7DA}" type="presOf" srcId="{821E423B-D65C-7148-9D23-5CF0DB98C379}" destId="{45134570-BB12-B946-B78A-129E74072D6D}" srcOrd="0" destOrd="0" presId="urn:microsoft.com/office/officeart/2005/8/layout/process1"/>
    <dgm:cxn modelId="{214FD89E-9F3B-074B-8531-6ECEC3C81978}" srcId="{BA741A68-D247-6944-AF50-A5DFF4700135}" destId="{5BC01AC7-B03A-B840-BCCD-4D0AE55D7A52}" srcOrd="1" destOrd="0" parTransId="{19A0E113-1868-D743-9477-4E8C375C2BD7}" sibTransId="{821E423B-D65C-7148-9D23-5CF0DB98C379}"/>
    <dgm:cxn modelId="{944D9D19-CBD2-D045-9858-8F479CCD3155}" type="presOf" srcId="{651685A7-D5CF-DC48-BEA6-EA5B880B0E69}" destId="{63CF9E1B-E30E-2E4A-B561-A7738D1AA680}" srcOrd="0" destOrd="0" presId="urn:microsoft.com/office/officeart/2005/8/layout/process1"/>
    <dgm:cxn modelId="{BE25A9CC-FB59-9C44-BE7E-29CA2F514A0B}" srcId="{BA741A68-D247-6944-AF50-A5DFF4700135}" destId="{0CF0E0EA-C3C3-F44F-BF03-E282357E52BD}" srcOrd="0" destOrd="0" parTransId="{7AA8562E-ADDE-274E-B6C0-222A0FFAE38E}" sibTransId="{B1140CD5-C4FB-DB49-8DEE-31F188218E0A}"/>
    <dgm:cxn modelId="{B630A9FE-F5D8-9241-85C6-0F6B6AA79A28}" type="presParOf" srcId="{D43B0D1F-E2ED-EB42-B9E2-BAFCD8881D78}" destId="{14E37988-BE4A-8F40-A2FF-A7AC2FDD9060}" srcOrd="0" destOrd="0" presId="urn:microsoft.com/office/officeart/2005/8/layout/process1"/>
    <dgm:cxn modelId="{0E9DD3AD-D4B0-024D-8353-750FF262672B}" type="presParOf" srcId="{D43B0D1F-E2ED-EB42-B9E2-BAFCD8881D78}" destId="{A5BA7ECC-B1BC-424E-BE65-9CB7FDA0806A}" srcOrd="1" destOrd="0" presId="urn:microsoft.com/office/officeart/2005/8/layout/process1"/>
    <dgm:cxn modelId="{75F34210-9997-8D4E-9E87-4BEF6E8E74D0}" type="presParOf" srcId="{A5BA7ECC-B1BC-424E-BE65-9CB7FDA0806A}" destId="{E3AB1230-53B8-4145-A01F-4466BB3C8AA9}" srcOrd="0" destOrd="0" presId="urn:microsoft.com/office/officeart/2005/8/layout/process1"/>
    <dgm:cxn modelId="{C400411D-3492-C240-9713-3F7A1680C942}" type="presParOf" srcId="{D43B0D1F-E2ED-EB42-B9E2-BAFCD8881D78}" destId="{4C766CA8-5BAF-1F44-9514-E54FC106A3E5}" srcOrd="2" destOrd="0" presId="urn:microsoft.com/office/officeart/2005/8/layout/process1"/>
    <dgm:cxn modelId="{2CF29CA0-50EF-E449-9803-723253396A95}" type="presParOf" srcId="{D43B0D1F-E2ED-EB42-B9E2-BAFCD8881D78}" destId="{45134570-BB12-B946-B78A-129E74072D6D}" srcOrd="3" destOrd="0" presId="urn:microsoft.com/office/officeart/2005/8/layout/process1"/>
    <dgm:cxn modelId="{56D32469-3583-794F-A0BC-3A174A5449B0}" type="presParOf" srcId="{45134570-BB12-B946-B78A-129E74072D6D}" destId="{DE459B79-22C1-B94C-BEDC-ACEE374015A6}" srcOrd="0" destOrd="0" presId="urn:microsoft.com/office/officeart/2005/8/layout/process1"/>
    <dgm:cxn modelId="{EBF78E99-B979-DA4C-B81B-45874CE74EB7}" type="presParOf" srcId="{D43B0D1F-E2ED-EB42-B9E2-BAFCD8881D78}" destId="{63CF9E1B-E30E-2E4A-B561-A7738D1AA68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D0847D-FBA4-C74C-8584-CC8A896861BC}"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EAF8F23C-9FEE-3C4B-8E26-F07F9B7C722E}">
      <dgm:prSet phldrT="[Text]"/>
      <dgm:spPr/>
      <dgm:t>
        <a:bodyPr/>
        <a:lstStyle/>
        <a:p>
          <a:r>
            <a:rPr lang="en-US" dirty="0" smtClean="0"/>
            <a:t>Mutual Respect</a:t>
          </a:r>
          <a:endParaRPr lang="en-US" dirty="0"/>
        </a:p>
      </dgm:t>
    </dgm:pt>
    <dgm:pt modelId="{2AE4EA36-6DCF-CB46-AC27-3F2F2DC14BEF}" type="parTrans" cxnId="{9D8C5BF4-FE3B-7A46-B643-17DF8FD10929}">
      <dgm:prSet/>
      <dgm:spPr/>
      <dgm:t>
        <a:bodyPr/>
        <a:lstStyle/>
        <a:p>
          <a:endParaRPr lang="en-US"/>
        </a:p>
      </dgm:t>
    </dgm:pt>
    <dgm:pt modelId="{AFE53F38-8C34-BD43-8ED2-3DA8328D5155}" type="sibTrans" cxnId="{9D8C5BF4-FE3B-7A46-B643-17DF8FD10929}">
      <dgm:prSet/>
      <dgm:spPr/>
      <dgm:t>
        <a:bodyPr/>
        <a:lstStyle/>
        <a:p>
          <a:endParaRPr lang="en-US"/>
        </a:p>
      </dgm:t>
    </dgm:pt>
    <dgm:pt modelId="{04B62128-31F7-5445-8BB3-4F9677A19D6D}">
      <dgm:prSet phldrT="[Text]"/>
      <dgm:spPr/>
      <dgm:t>
        <a:bodyPr/>
        <a:lstStyle/>
        <a:p>
          <a:r>
            <a:rPr lang="en-US" dirty="0" smtClean="0"/>
            <a:t>Caring</a:t>
          </a:r>
          <a:endParaRPr lang="en-US" dirty="0"/>
        </a:p>
      </dgm:t>
    </dgm:pt>
    <dgm:pt modelId="{CED8F622-E47E-E84A-A431-1413B2C3A411}" type="parTrans" cxnId="{8A5F7EE1-486B-6245-BB1F-06793E471A24}">
      <dgm:prSet/>
      <dgm:spPr/>
      <dgm:t>
        <a:bodyPr/>
        <a:lstStyle/>
        <a:p>
          <a:endParaRPr lang="en-US"/>
        </a:p>
      </dgm:t>
    </dgm:pt>
    <dgm:pt modelId="{B59883B1-5837-4F4B-BFDE-9739AD365728}" type="sibTrans" cxnId="{8A5F7EE1-486B-6245-BB1F-06793E471A24}">
      <dgm:prSet/>
      <dgm:spPr/>
      <dgm:t>
        <a:bodyPr/>
        <a:lstStyle/>
        <a:p>
          <a:endParaRPr lang="en-US"/>
        </a:p>
      </dgm:t>
    </dgm:pt>
    <dgm:pt modelId="{8CF15941-7EA5-F845-A91C-CA2DD2827827}">
      <dgm:prSet phldrT="[Text]"/>
      <dgm:spPr/>
      <dgm:t>
        <a:bodyPr/>
        <a:lstStyle/>
        <a:p>
          <a:r>
            <a:rPr lang="en-US" dirty="0" smtClean="0"/>
            <a:t>Honesty</a:t>
          </a:r>
          <a:endParaRPr lang="en-US" dirty="0"/>
        </a:p>
      </dgm:t>
    </dgm:pt>
    <dgm:pt modelId="{2F7E1BD2-9D93-2B4C-BC67-22FE27058F42}" type="parTrans" cxnId="{AE3C4E75-08A9-3A4A-BFD9-9D9E6E8C5E6A}">
      <dgm:prSet/>
      <dgm:spPr/>
      <dgm:t>
        <a:bodyPr/>
        <a:lstStyle/>
        <a:p>
          <a:endParaRPr lang="en-US"/>
        </a:p>
      </dgm:t>
    </dgm:pt>
    <dgm:pt modelId="{F56D1141-3FFF-584D-AB15-5A140F01ACE7}" type="sibTrans" cxnId="{AE3C4E75-08A9-3A4A-BFD9-9D9E6E8C5E6A}">
      <dgm:prSet/>
      <dgm:spPr/>
      <dgm:t>
        <a:bodyPr/>
        <a:lstStyle/>
        <a:p>
          <a:endParaRPr lang="en-US"/>
        </a:p>
      </dgm:t>
    </dgm:pt>
    <dgm:pt modelId="{68C645DF-6D56-C246-804D-DC84C4468FB0}">
      <dgm:prSet phldrT="[Text]"/>
      <dgm:spPr/>
      <dgm:t>
        <a:bodyPr/>
        <a:lstStyle/>
        <a:p>
          <a:r>
            <a:rPr lang="en-US" dirty="0" smtClean="0"/>
            <a:t>Commitment</a:t>
          </a:r>
          <a:endParaRPr lang="en-US" dirty="0"/>
        </a:p>
      </dgm:t>
    </dgm:pt>
    <dgm:pt modelId="{D61C0BDB-7B9A-5843-9C69-41F722260D9D}" type="parTrans" cxnId="{2A53ADBB-AC28-BA40-91DC-ACF7F54433AF}">
      <dgm:prSet/>
      <dgm:spPr/>
      <dgm:t>
        <a:bodyPr/>
        <a:lstStyle/>
        <a:p>
          <a:endParaRPr lang="en-US"/>
        </a:p>
      </dgm:t>
    </dgm:pt>
    <dgm:pt modelId="{81AF4DEE-02BE-C84D-93C2-102BF698E3FB}" type="sibTrans" cxnId="{2A53ADBB-AC28-BA40-91DC-ACF7F54433AF}">
      <dgm:prSet/>
      <dgm:spPr/>
      <dgm:t>
        <a:bodyPr/>
        <a:lstStyle/>
        <a:p>
          <a:endParaRPr lang="en-US"/>
        </a:p>
      </dgm:t>
    </dgm:pt>
    <dgm:pt modelId="{8B18A17B-38BE-DE44-BCF4-CB1B484CFDD9}" type="pres">
      <dgm:prSet presAssocID="{24D0847D-FBA4-C74C-8584-CC8A896861BC}" presName="Name0" presStyleCnt="0">
        <dgm:presLayoutVars>
          <dgm:dir/>
          <dgm:resizeHandles val="exact"/>
        </dgm:presLayoutVars>
      </dgm:prSet>
      <dgm:spPr/>
      <dgm:t>
        <a:bodyPr/>
        <a:lstStyle/>
        <a:p>
          <a:endParaRPr lang="en-US"/>
        </a:p>
      </dgm:t>
    </dgm:pt>
    <dgm:pt modelId="{1F8476CF-F69A-5446-A8B6-EA8BD3217662}" type="pres">
      <dgm:prSet presAssocID="{EAF8F23C-9FEE-3C4B-8E26-F07F9B7C722E}" presName="node" presStyleLbl="node1" presStyleIdx="0" presStyleCnt="4">
        <dgm:presLayoutVars>
          <dgm:bulletEnabled val="1"/>
        </dgm:presLayoutVars>
      </dgm:prSet>
      <dgm:spPr/>
      <dgm:t>
        <a:bodyPr/>
        <a:lstStyle/>
        <a:p>
          <a:endParaRPr lang="en-US"/>
        </a:p>
      </dgm:t>
    </dgm:pt>
    <dgm:pt modelId="{CD2FCEDD-7B2C-3943-93C7-577744799F5A}" type="pres">
      <dgm:prSet presAssocID="{AFE53F38-8C34-BD43-8ED2-3DA8328D5155}" presName="sibTrans" presStyleLbl="sibTrans2D1" presStyleIdx="0" presStyleCnt="4"/>
      <dgm:spPr/>
      <dgm:t>
        <a:bodyPr/>
        <a:lstStyle/>
        <a:p>
          <a:endParaRPr lang="en-US"/>
        </a:p>
      </dgm:t>
    </dgm:pt>
    <dgm:pt modelId="{1AC18D51-6792-4C42-A59E-58A6B593237F}" type="pres">
      <dgm:prSet presAssocID="{AFE53F38-8C34-BD43-8ED2-3DA8328D5155}" presName="connectorText" presStyleLbl="sibTrans2D1" presStyleIdx="0" presStyleCnt="4"/>
      <dgm:spPr/>
      <dgm:t>
        <a:bodyPr/>
        <a:lstStyle/>
        <a:p>
          <a:endParaRPr lang="en-US"/>
        </a:p>
      </dgm:t>
    </dgm:pt>
    <dgm:pt modelId="{B980587A-CE3B-724D-BCDC-918841CE358B}" type="pres">
      <dgm:prSet presAssocID="{04B62128-31F7-5445-8BB3-4F9677A19D6D}" presName="node" presStyleLbl="node1" presStyleIdx="1" presStyleCnt="4">
        <dgm:presLayoutVars>
          <dgm:bulletEnabled val="1"/>
        </dgm:presLayoutVars>
      </dgm:prSet>
      <dgm:spPr/>
      <dgm:t>
        <a:bodyPr/>
        <a:lstStyle/>
        <a:p>
          <a:endParaRPr lang="en-US"/>
        </a:p>
      </dgm:t>
    </dgm:pt>
    <dgm:pt modelId="{A1999CC8-9DD7-9D48-8CAF-75B1847C236D}" type="pres">
      <dgm:prSet presAssocID="{B59883B1-5837-4F4B-BFDE-9739AD365728}" presName="sibTrans" presStyleLbl="sibTrans2D1" presStyleIdx="1" presStyleCnt="4"/>
      <dgm:spPr/>
      <dgm:t>
        <a:bodyPr/>
        <a:lstStyle/>
        <a:p>
          <a:endParaRPr lang="en-US"/>
        </a:p>
      </dgm:t>
    </dgm:pt>
    <dgm:pt modelId="{16E1B51F-B0F3-FD41-A113-DAA35C92D944}" type="pres">
      <dgm:prSet presAssocID="{B59883B1-5837-4F4B-BFDE-9739AD365728}" presName="connectorText" presStyleLbl="sibTrans2D1" presStyleIdx="1" presStyleCnt="4"/>
      <dgm:spPr/>
      <dgm:t>
        <a:bodyPr/>
        <a:lstStyle/>
        <a:p>
          <a:endParaRPr lang="en-US"/>
        </a:p>
      </dgm:t>
    </dgm:pt>
    <dgm:pt modelId="{56CB48BD-D46C-1042-85C6-65C9B6BF1A67}" type="pres">
      <dgm:prSet presAssocID="{8CF15941-7EA5-F845-A91C-CA2DD2827827}" presName="node" presStyleLbl="node1" presStyleIdx="2" presStyleCnt="4">
        <dgm:presLayoutVars>
          <dgm:bulletEnabled val="1"/>
        </dgm:presLayoutVars>
      </dgm:prSet>
      <dgm:spPr/>
      <dgm:t>
        <a:bodyPr/>
        <a:lstStyle/>
        <a:p>
          <a:endParaRPr lang="en-US"/>
        </a:p>
      </dgm:t>
    </dgm:pt>
    <dgm:pt modelId="{89ADFB82-E8C2-6541-9013-D401371F3EAD}" type="pres">
      <dgm:prSet presAssocID="{F56D1141-3FFF-584D-AB15-5A140F01ACE7}" presName="sibTrans" presStyleLbl="sibTrans2D1" presStyleIdx="2" presStyleCnt="4"/>
      <dgm:spPr/>
      <dgm:t>
        <a:bodyPr/>
        <a:lstStyle/>
        <a:p>
          <a:endParaRPr lang="en-US"/>
        </a:p>
      </dgm:t>
    </dgm:pt>
    <dgm:pt modelId="{A44A4CE4-31D2-3B4F-B01B-13560FA87DF4}" type="pres">
      <dgm:prSet presAssocID="{F56D1141-3FFF-584D-AB15-5A140F01ACE7}" presName="connectorText" presStyleLbl="sibTrans2D1" presStyleIdx="2" presStyleCnt="4"/>
      <dgm:spPr/>
      <dgm:t>
        <a:bodyPr/>
        <a:lstStyle/>
        <a:p>
          <a:endParaRPr lang="en-US"/>
        </a:p>
      </dgm:t>
    </dgm:pt>
    <dgm:pt modelId="{47318DCA-CA4C-8649-884D-4EA4FFFE4F77}" type="pres">
      <dgm:prSet presAssocID="{68C645DF-6D56-C246-804D-DC84C4468FB0}" presName="node" presStyleLbl="node1" presStyleIdx="3" presStyleCnt="4">
        <dgm:presLayoutVars>
          <dgm:bulletEnabled val="1"/>
        </dgm:presLayoutVars>
      </dgm:prSet>
      <dgm:spPr/>
      <dgm:t>
        <a:bodyPr/>
        <a:lstStyle/>
        <a:p>
          <a:endParaRPr lang="en-US"/>
        </a:p>
      </dgm:t>
    </dgm:pt>
    <dgm:pt modelId="{C8626D77-C4FC-EB4F-ABAD-7F9D3730C337}" type="pres">
      <dgm:prSet presAssocID="{81AF4DEE-02BE-C84D-93C2-102BF698E3FB}" presName="sibTrans" presStyleLbl="sibTrans2D1" presStyleIdx="3" presStyleCnt="4"/>
      <dgm:spPr/>
      <dgm:t>
        <a:bodyPr/>
        <a:lstStyle/>
        <a:p>
          <a:endParaRPr lang="en-US"/>
        </a:p>
      </dgm:t>
    </dgm:pt>
    <dgm:pt modelId="{9D15F0CE-D6B3-B24C-811D-9BD6ADA59765}" type="pres">
      <dgm:prSet presAssocID="{81AF4DEE-02BE-C84D-93C2-102BF698E3FB}" presName="connectorText" presStyleLbl="sibTrans2D1" presStyleIdx="3" presStyleCnt="4"/>
      <dgm:spPr/>
      <dgm:t>
        <a:bodyPr/>
        <a:lstStyle/>
        <a:p>
          <a:endParaRPr lang="en-US"/>
        </a:p>
      </dgm:t>
    </dgm:pt>
  </dgm:ptLst>
  <dgm:cxnLst>
    <dgm:cxn modelId="{E1D6343C-8144-5443-80B6-CAB3497A626B}" type="presOf" srcId="{8CF15941-7EA5-F845-A91C-CA2DD2827827}" destId="{56CB48BD-D46C-1042-85C6-65C9B6BF1A67}" srcOrd="0" destOrd="0" presId="urn:microsoft.com/office/officeart/2005/8/layout/cycle7"/>
    <dgm:cxn modelId="{A58B18D8-F5F4-4D4A-97AB-32B2736E9050}" type="presOf" srcId="{B59883B1-5837-4F4B-BFDE-9739AD365728}" destId="{16E1B51F-B0F3-FD41-A113-DAA35C92D944}" srcOrd="1" destOrd="0" presId="urn:microsoft.com/office/officeart/2005/8/layout/cycle7"/>
    <dgm:cxn modelId="{2A53ADBB-AC28-BA40-91DC-ACF7F54433AF}" srcId="{24D0847D-FBA4-C74C-8584-CC8A896861BC}" destId="{68C645DF-6D56-C246-804D-DC84C4468FB0}" srcOrd="3" destOrd="0" parTransId="{D61C0BDB-7B9A-5843-9C69-41F722260D9D}" sibTransId="{81AF4DEE-02BE-C84D-93C2-102BF698E3FB}"/>
    <dgm:cxn modelId="{F95EC7D9-6A55-124D-96D2-3DEA8D9ABED4}" type="presOf" srcId="{AFE53F38-8C34-BD43-8ED2-3DA8328D5155}" destId="{CD2FCEDD-7B2C-3943-93C7-577744799F5A}" srcOrd="0" destOrd="0" presId="urn:microsoft.com/office/officeart/2005/8/layout/cycle7"/>
    <dgm:cxn modelId="{432BA9EF-CFEB-024B-9BC0-4EA0BC1F40E1}" type="presOf" srcId="{B59883B1-5837-4F4B-BFDE-9739AD365728}" destId="{A1999CC8-9DD7-9D48-8CAF-75B1847C236D}" srcOrd="0" destOrd="0" presId="urn:microsoft.com/office/officeart/2005/8/layout/cycle7"/>
    <dgm:cxn modelId="{EB4BE342-3FC1-B748-BCF0-E137FA5397A0}" type="presOf" srcId="{68C645DF-6D56-C246-804D-DC84C4468FB0}" destId="{47318DCA-CA4C-8649-884D-4EA4FFFE4F77}" srcOrd="0" destOrd="0" presId="urn:microsoft.com/office/officeart/2005/8/layout/cycle7"/>
    <dgm:cxn modelId="{9D8C5BF4-FE3B-7A46-B643-17DF8FD10929}" srcId="{24D0847D-FBA4-C74C-8584-CC8A896861BC}" destId="{EAF8F23C-9FEE-3C4B-8E26-F07F9B7C722E}" srcOrd="0" destOrd="0" parTransId="{2AE4EA36-6DCF-CB46-AC27-3F2F2DC14BEF}" sibTransId="{AFE53F38-8C34-BD43-8ED2-3DA8328D5155}"/>
    <dgm:cxn modelId="{AE3C4E75-08A9-3A4A-BFD9-9D9E6E8C5E6A}" srcId="{24D0847D-FBA4-C74C-8584-CC8A896861BC}" destId="{8CF15941-7EA5-F845-A91C-CA2DD2827827}" srcOrd="2" destOrd="0" parTransId="{2F7E1BD2-9D93-2B4C-BC67-22FE27058F42}" sibTransId="{F56D1141-3FFF-584D-AB15-5A140F01ACE7}"/>
    <dgm:cxn modelId="{7E7CDFF4-116B-D440-9E95-02B655756EF1}" type="presOf" srcId="{F56D1141-3FFF-584D-AB15-5A140F01ACE7}" destId="{89ADFB82-E8C2-6541-9013-D401371F3EAD}" srcOrd="0" destOrd="0" presId="urn:microsoft.com/office/officeart/2005/8/layout/cycle7"/>
    <dgm:cxn modelId="{A33FCAE6-9C4A-D442-B506-A4B8EF276D55}" type="presOf" srcId="{04B62128-31F7-5445-8BB3-4F9677A19D6D}" destId="{B980587A-CE3B-724D-BCDC-918841CE358B}" srcOrd="0" destOrd="0" presId="urn:microsoft.com/office/officeart/2005/8/layout/cycle7"/>
    <dgm:cxn modelId="{8A5F7EE1-486B-6245-BB1F-06793E471A24}" srcId="{24D0847D-FBA4-C74C-8584-CC8A896861BC}" destId="{04B62128-31F7-5445-8BB3-4F9677A19D6D}" srcOrd="1" destOrd="0" parTransId="{CED8F622-E47E-E84A-A431-1413B2C3A411}" sibTransId="{B59883B1-5837-4F4B-BFDE-9739AD365728}"/>
    <dgm:cxn modelId="{6903728B-DC19-FA4E-9EC3-65B6EC9F9D1D}" type="presOf" srcId="{F56D1141-3FFF-584D-AB15-5A140F01ACE7}" destId="{A44A4CE4-31D2-3B4F-B01B-13560FA87DF4}" srcOrd="1" destOrd="0" presId="urn:microsoft.com/office/officeart/2005/8/layout/cycle7"/>
    <dgm:cxn modelId="{14D91C16-1D0F-2848-8F71-9AB36C4541FF}" type="presOf" srcId="{AFE53F38-8C34-BD43-8ED2-3DA8328D5155}" destId="{1AC18D51-6792-4C42-A59E-58A6B593237F}" srcOrd="1" destOrd="0" presId="urn:microsoft.com/office/officeart/2005/8/layout/cycle7"/>
    <dgm:cxn modelId="{44BC06DC-C7A1-CD4F-95A7-9AB8DB303482}" type="presOf" srcId="{81AF4DEE-02BE-C84D-93C2-102BF698E3FB}" destId="{9D15F0CE-D6B3-B24C-811D-9BD6ADA59765}" srcOrd="1" destOrd="0" presId="urn:microsoft.com/office/officeart/2005/8/layout/cycle7"/>
    <dgm:cxn modelId="{B1C6F069-83F4-D344-AA16-6AC4436DA3DD}" type="presOf" srcId="{24D0847D-FBA4-C74C-8584-CC8A896861BC}" destId="{8B18A17B-38BE-DE44-BCF4-CB1B484CFDD9}" srcOrd="0" destOrd="0" presId="urn:microsoft.com/office/officeart/2005/8/layout/cycle7"/>
    <dgm:cxn modelId="{05094531-FCF8-2340-9DCB-D60EED1134EB}" type="presOf" srcId="{81AF4DEE-02BE-C84D-93C2-102BF698E3FB}" destId="{C8626D77-C4FC-EB4F-ABAD-7F9D3730C337}" srcOrd="0" destOrd="0" presId="urn:microsoft.com/office/officeart/2005/8/layout/cycle7"/>
    <dgm:cxn modelId="{C87D0A81-05D9-B64E-AA4B-54C4485DDF30}" type="presOf" srcId="{EAF8F23C-9FEE-3C4B-8E26-F07F9B7C722E}" destId="{1F8476CF-F69A-5446-A8B6-EA8BD3217662}" srcOrd="0" destOrd="0" presId="urn:microsoft.com/office/officeart/2005/8/layout/cycle7"/>
    <dgm:cxn modelId="{434A624E-C686-FD4D-96FC-7A218BF14AF4}" type="presParOf" srcId="{8B18A17B-38BE-DE44-BCF4-CB1B484CFDD9}" destId="{1F8476CF-F69A-5446-A8B6-EA8BD3217662}" srcOrd="0" destOrd="0" presId="urn:microsoft.com/office/officeart/2005/8/layout/cycle7"/>
    <dgm:cxn modelId="{D8077E4C-7FE9-1142-A1BB-6CD635C1B641}" type="presParOf" srcId="{8B18A17B-38BE-DE44-BCF4-CB1B484CFDD9}" destId="{CD2FCEDD-7B2C-3943-93C7-577744799F5A}" srcOrd="1" destOrd="0" presId="urn:microsoft.com/office/officeart/2005/8/layout/cycle7"/>
    <dgm:cxn modelId="{8DC1FB8E-9F16-3A4C-898B-73532327F84A}" type="presParOf" srcId="{CD2FCEDD-7B2C-3943-93C7-577744799F5A}" destId="{1AC18D51-6792-4C42-A59E-58A6B593237F}" srcOrd="0" destOrd="0" presId="urn:microsoft.com/office/officeart/2005/8/layout/cycle7"/>
    <dgm:cxn modelId="{A8113E94-9545-A042-BD84-FD7611DAC472}" type="presParOf" srcId="{8B18A17B-38BE-DE44-BCF4-CB1B484CFDD9}" destId="{B980587A-CE3B-724D-BCDC-918841CE358B}" srcOrd="2" destOrd="0" presId="urn:microsoft.com/office/officeart/2005/8/layout/cycle7"/>
    <dgm:cxn modelId="{2BF1EA75-D2AA-D547-9894-33F5D4D428D4}" type="presParOf" srcId="{8B18A17B-38BE-DE44-BCF4-CB1B484CFDD9}" destId="{A1999CC8-9DD7-9D48-8CAF-75B1847C236D}" srcOrd="3" destOrd="0" presId="urn:microsoft.com/office/officeart/2005/8/layout/cycle7"/>
    <dgm:cxn modelId="{5D06F2A0-371C-AB46-B100-38A0E04BDC31}" type="presParOf" srcId="{A1999CC8-9DD7-9D48-8CAF-75B1847C236D}" destId="{16E1B51F-B0F3-FD41-A113-DAA35C92D944}" srcOrd="0" destOrd="0" presId="urn:microsoft.com/office/officeart/2005/8/layout/cycle7"/>
    <dgm:cxn modelId="{88CEF64C-6D48-334C-AEDC-D58C5B5CA343}" type="presParOf" srcId="{8B18A17B-38BE-DE44-BCF4-CB1B484CFDD9}" destId="{56CB48BD-D46C-1042-85C6-65C9B6BF1A67}" srcOrd="4" destOrd="0" presId="urn:microsoft.com/office/officeart/2005/8/layout/cycle7"/>
    <dgm:cxn modelId="{CB7FE6B1-7453-EC45-8345-D93C489F5250}" type="presParOf" srcId="{8B18A17B-38BE-DE44-BCF4-CB1B484CFDD9}" destId="{89ADFB82-E8C2-6541-9013-D401371F3EAD}" srcOrd="5" destOrd="0" presId="urn:microsoft.com/office/officeart/2005/8/layout/cycle7"/>
    <dgm:cxn modelId="{E6F34F72-F762-3949-B1B5-FC4CA99028FF}" type="presParOf" srcId="{89ADFB82-E8C2-6541-9013-D401371F3EAD}" destId="{A44A4CE4-31D2-3B4F-B01B-13560FA87DF4}" srcOrd="0" destOrd="0" presId="urn:microsoft.com/office/officeart/2005/8/layout/cycle7"/>
    <dgm:cxn modelId="{21227901-3D67-5447-8C91-088402B879AB}" type="presParOf" srcId="{8B18A17B-38BE-DE44-BCF4-CB1B484CFDD9}" destId="{47318DCA-CA4C-8649-884D-4EA4FFFE4F77}" srcOrd="6" destOrd="0" presId="urn:microsoft.com/office/officeart/2005/8/layout/cycle7"/>
    <dgm:cxn modelId="{2AFAC849-F74A-3E4F-8EF1-51519B1907EC}" type="presParOf" srcId="{8B18A17B-38BE-DE44-BCF4-CB1B484CFDD9}" destId="{C8626D77-C4FC-EB4F-ABAD-7F9D3730C337}" srcOrd="7" destOrd="0" presId="urn:microsoft.com/office/officeart/2005/8/layout/cycle7"/>
    <dgm:cxn modelId="{35807425-CA0B-4D4D-928C-C48173BA39F3}" type="presParOf" srcId="{C8626D77-C4FC-EB4F-ABAD-7F9D3730C337}" destId="{9D15F0CE-D6B3-B24C-811D-9BD6ADA5976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37988-BE4A-8F40-A2FF-A7AC2FDD9060}">
      <dsp:nvSpPr>
        <dsp:cNvPr id="0" name=""/>
        <dsp:cNvSpPr/>
      </dsp:nvSpPr>
      <dsp:spPr>
        <a:xfrm>
          <a:off x="7366" y="0"/>
          <a:ext cx="2201912" cy="646331"/>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Obeying laws</a:t>
          </a:r>
          <a:endParaRPr lang="en-US" sz="1700" kern="1200" dirty="0"/>
        </a:p>
      </dsp:txBody>
      <dsp:txXfrm>
        <a:off x="26296" y="18930"/>
        <a:ext cx="2164052" cy="608471"/>
      </dsp:txXfrm>
    </dsp:sp>
    <dsp:sp modelId="{A5BA7ECC-B1BC-424E-BE65-9CB7FDA0806A}">
      <dsp:nvSpPr>
        <dsp:cNvPr id="0" name=""/>
        <dsp:cNvSpPr/>
      </dsp:nvSpPr>
      <dsp:spPr>
        <a:xfrm>
          <a:off x="2429470" y="50128"/>
          <a:ext cx="466805" cy="546074"/>
        </a:xfrm>
        <a:prstGeom prst="rightArrow">
          <a:avLst>
            <a:gd name="adj1" fmla="val 60000"/>
            <a:gd name="adj2" fmla="val 50000"/>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429470" y="159343"/>
        <a:ext cx="326764" cy="327644"/>
      </dsp:txXfrm>
    </dsp:sp>
    <dsp:sp modelId="{4C766CA8-5BAF-1F44-9514-E54FC106A3E5}">
      <dsp:nvSpPr>
        <dsp:cNvPr id="0" name=""/>
        <dsp:cNvSpPr/>
      </dsp:nvSpPr>
      <dsp:spPr>
        <a:xfrm>
          <a:off x="3090043" y="0"/>
          <a:ext cx="2201912" cy="646331"/>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Being friendly neighbors</a:t>
          </a:r>
          <a:endParaRPr lang="en-US" sz="1700" kern="1200" dirty="0"/>
        </a:p>
      </dsp:txBody>
      <dsp:txXfrm>
        <a:off x="3108973" y="18930"/>
        <a:ext cx="2164052" cy="608471"/>
      </dsp:txXfrm>
    </dsp:sp>
    <dsp:sp modelId="{45134570-BB12-B946-B78A-129E74072D6D}">
      <dsp:nvSpPr>
        <dsp:cNvPr id="0" name=""/>
        <dsp:cNvSpPr/>
      </dsp:nvSpPr>
      <dsp:spPr>
        <a:xfrm>
          <a:off x="5512147" y="50128"/>
          <a:ext cx="466805" cy="546074"/>
        </a:xfrm>
        <a:prstGeom prst="rightArrow">
          <a:avLst>
            <a:gd name="adj1" fmla="val 60000"/>
            <a:gd name="adj2" fmla="val 50000"/>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512147" y="159343"/>
        <a:ext cx="326764" cy="327644"/>
      </dsp:txXfrm>
    </dsp:sp>
    <dsp:sp modelId="{63CF9E1B-E30E-2E4A-B561-A7738D1AA680}">
      <dsp:nvSpPr>
        <dsp:cNvPr id="0" name=""/>
        <dsp:cNvSpPr/>
      </dsp:nvSpPr>
      <dsp:spPr>
        <a:xfrm>
          <a:off x="6172720" y="0"/>
          <a:ext cx="2201912" cy="646331"/>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Helping to improve the places they live</a:t>
          </a:r>
          <a:endParaRPr lang="en-US" sz="1700" kern="1200" dirty="0"/>
        </a:p>
      </dsp:txBody>
      <dsp:txXfrm>
        <a:off x="6191650" y="18930"/>
        <a:ext cx="2164052" cy="6084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476CF-F69A-5446-A8B6-EA8BD3217662}">
      <dsp:nvSpPr>
        <dsp:cNvPr id="0" name=""/>
        <dsp:cNvSpPr/>
      </dsp:nvSpPr>
      <dsp:spPr>
        <a:xfrm>
          <a:off x="2210097" y="2093"/>
          <a:ext cx="1675804" cy="837902"/>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Mutual Respect</a:t>
          </a:r>
          <a:endParaRPr lang="en-US" sz="1900" kern="1200" dirty="0"/>
        </a:p>
      </dsp:txBody>
      <dsp:txXfrm>
        <a:off x="2234638" y="26634"/>
        <a:ext cx="1626722" cy="788820"/>
      </dsp:txXfrm>
    </dsp:sp>
    <dsp:sp modelId="{CD2FCEDD-7B2C-3943-93C7-577744799F5A}">
      <dsp:nvSpPr>
        <dsp:cNvPr id="0" name=""/>
        <dsp:cNvSpPr/>
      </dsp:nvSpPr>
      <dsp:spPr>
        <a:xfrm rot="2700000">
          <a:off x="3416172" y="1079889"/>
          <a:ext cx="874609" cy="293265"/>
        </a:xfrm>
        <a:prstGeom prst="leftRightArrow">
          <a:avLst>
            <a:gd name="adj1" fmla="val 60000"/>
            <a:gd name="adj2" fmla="val 50000"/>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504152" y="1138542"/>
        <a:ext cx="698650" cy="175959"/>
      </dsp:txXfrm>
    </dsp:sp>
    <dsp:sp modelId="{B980587A-CE3B-724D-BCDC-918841CE358B}">
      <dsp:nvSpPr>
        <dsp:cNvPr id="0" name=""/>
        <dsp:cNvSpPr/>
      </dsp:nvSpPr>
      <dsp:spPr>
        <a:xfrm>
          <a:off x="3821052" y="1613048"/>
          <a:ext cx="1675804" cy="837902"/>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Caring</a:t>
          </a:r>
          <a:endParaRPr lang="en-US" sz="1900" kern="1200" dirty="0"/>
        </a:p>
      </dsp:txBody>
      <dsp:txXfrm>
        <a:off x="3845593" y="1637589"/>
        <a:ext cx="1626722" cy="788820"/>
      </dsp:txXfrm>
    </dsp:sp>
    <dsp:sp modelId="{A1999CC8-9DD7-9D48-8CAF-75B1847C236D}">
      <dsp:nvSpPr>
        <dsp:cNvPr id="0" name=""/>
        <dsp:cNvSpPr/>
      </dsp:nvSpPr>
      <dsp:spPr>
        <a:xfrm rot="8100000">
          <a:off x="3416172" y="2690844"/>
          <a:ext cx="874609" cy="293265"/>
        </a:xfrm>
        <a:prstGeom prst="leftRightArrow">
          <a:avLst>
            <a:gd name="adj1" fmla="val 60000"/>
            <a:gd name="adj2" fmla="val 50000"/>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3504151" y="2749497"/>
        <a:ext cx="698650" cy="175959"/>
      </dsp:txXfrm>
    </dsp:sp>
    <dsp:sp modelId="{56CB48BD-D46C-1042-85C6-65C9B6BF1A67}">
      <dsp:nvSpPr>
        <dsp:cNvPr id="0" name=""/>
        <dsp:cNvSpPr/>
      </dsp:nvSpPr>
      <dsp:spPr>
        <a:xfrm>
          <a:off x="2210097" y="3224003"/>
          <a:ext cx="1675804" cy="837902"/>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Honesty</a:t>
          </a:r>
          <a:endParaRPr lang="en-US" sz="1900" kern="1200" dirty="0"/>
        </a:p>
      </dsp:txBody>
      <dsp:txXfrm>
        <a:off x="2234638" y="3248544"/>
        <a:ext cx="1626722" cy="788820"/>
      </dsp:txXfrm>
    </dsp:sp>
    <dsp:sp modelId="{89ADFB82-E8C2-6541-9013-D401371F3EAD}">
      <dsp:nvSpPr>
        <dsp:cNvPr id="0" name=""/>
        <dsp:cNvSpPr/>
      </dsp:nvSpPr>
      <dsp:spPr>
        <a:xfrm rot="13500000">
          <a:off x="1805217" y="2690844"/>
          <a:ext cx="874609" cy="293265"/>
        </a:xfrm>
        <a:prstGeom prst="leftRightArrow">
          <a:avLst>
            <a:gd name="adj1" fmla="val 60000"/>
            <a:gd name="adj2" fmla="val 50000"/>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1893196" y="2749497"/>
        <a:ext cx="698650" cy="175959"/>
      </dsp:txXfrm>
    </dsp:sp>
    <dsp:sp modelId="{47318DCA-CA4C-8649-884D-4EA4FFFE4F77}">
      <dsp:nvSpPr>
        <dsp:cNvPr id="0" name=""/>
        <dsp:cNvSpPr/>
      </dsp:nvSpPr>
      <dsp:spPr>
        <a:xfrm>
          <a:off x="599142" y="1613048"/>
          <a:ext cx="1675804" cy="837902"/>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Commitment</a:t>
          </a:r>
          <a:endParaRPr lang="en-US" sz="1900" kern="1200" dirty="0"/>
        </a:p>
      </dsp:txBody>
      <dsp:txXfrm>
        <a:off x="623683" y="1637589"/>
        <a:ext cx="1626722" cy="788820"/>
      </dsp:txXfrm>
    </dsp:sp>
    <dsp:sp modelId="{C8626D77-C4FC-EB4F-ABAD-7F9D3730C337}">
      <dsp:nvSpPr>
        <dsp:cNvPr id="0" name=""/>
        <dsp:cNvSpPr/>
      </dsp:nvSpPr>
      <dsp:spPr>
        <a:xfrm rot="18900000">
          <a:off x="1805217" y="1079889"/>
          <a:ext cx="874609" cy="293265"/>
        </a:xfrm>
        <a:prstGeom prst="leftRightArrow">
          <a:avLst>
            <a:gd name="adj1" fmla="val 60000"/>
            <a:gd name="adj2" fmla="val 50000"/>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893197" y="1138542"/>
        <a:ext cx="698650" cy="1759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F3CC0-E6C0-4C52-AB75-5556C23CA607}" type="datetimeFigureOut">
              <a:rPr lang="en-US" smtClean="0"/>
              <a:t>8/4/14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B7B267-B005-407E-A692-8C545657CE0C}" type="slidenum">
              <a:rPr lang="en-US" smtClean="0"/>
              <a:t>‹#›</a:t>
            </a:fld>
            <a:endParaRPr lang="en-US"/>
          </a:p>
        </p:txBody>
      </p:sp>
    </p:spTree>
    <p:extLst>
      <p:ext uri="{BB962C8B-B14F-4D97-AF65-F5344CB8AC3E}">
        <p14:creationId xmlns:p14="http://schemas.microsoft.com/office/powerpoint/2010/main" val="531342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2D99E3D-547A-4E40-B24D-C2C4A2128F82}" type="datetimeFigureOut">
              <a:rPr lang="en-US" smtClean="0"/>
              <a:t>8/4/14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32D99E3D-547A-4E40-B24D-C2C4A2128F82}" type="datetimeFigureOut">
              <a:rPr lang="en-US" smtClean="0"/>
              <a:t>8/4/14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4ACD7-8C49-4E24-B2EE-C6E5F526898E}"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2D99E3D-547A-4E40-B24D-C2C4A2128F82}" type="datetimeFigureOut">
              <a:rPr lang="en-US" smtClean="0"/>
              <a:t>8/4/14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34ACD7-8C49-4E24-B2EE-C6E5F52689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32D99E3D-547A-4E40-B24D-C2C4A2128F82}" type="datetimeFigureOut">
              <a:rPr lang="en-US" smtClean="0"/>
              <a:t>8/4/14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34ACD7-8C49-4E24-B2EE-C6E5F52689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2D99E3D-547A-4E40-B24D-C2C4A2128F82}" type="datetimeFigureOut">
              <a:rPr lang="en-US" smtClean="0"/>
              <a:t>8/4/14</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2D99E3D-547A-4E40-B24D-C2C4A2128F82}" type="datetimeFigureOut">
              <a:rPr lang="en-US" smtClean="0"/>
              <a:t>8/4/14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7034ACD7-8C49-4E24-B2EE-C6E5F526898E}"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99E3D-547A-4E40-B24D-C2C4A2128F82}" type="datetimeFigureOut">
              <a:rPr lang="en-US" smtClean="0"/>
              <a:t>8/4/14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4ACD7-8C49-4E24-B2EE-C6E5F526898E}"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32D99E3D-547A-4E40-B24D-C2C4A2128F82}" type="datetimeFigureOut">
              <a:rPr lang="en-US" smtClean="0"/>
              <a:t>8/4/14</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7034ACD7-8C49-4E24-B2EE-C6E5F526898E}"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32D99E3D-547A-4E40-B24D-C2C4A2128F82}" type="datetimeFigureOut">
              <a:rPr lang="en-US" smtClean="0"/>
              <a:t>8/4/14</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7034ACD7-8C49-4E24-B2EE-C6E5F526898E}"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2D99E3D-547A-4E40-B24D-C2C4A2128F82}" type="datetimeFigureOut">
              <a:rPr lang="en-US" smtClean="0"/>
              <a:t>8/4/14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7034ACD7-8C49-4E24-B2EE-C6E5F526898E}"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2D99E3D-547A-4E40-B24D-C2C4A2128F82}" type="datetimeFigureOut">
              <a:rPr lang="en-US" smtClean="0"/>
              <a:t>8/4/14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4ACD7-8C49-4E24-B2EE-C6E5F52689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2D99E3D-547A-4E40-B24D-C2C4A2128F82}" type="datetimeFigureOut">
              <a:rPr lang="en-US" smtClean="0"/>
              <a:t>8/4/14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4ACD7-8C49-4E24-B2EE-C6E5F526898E}"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2D99E3D-547A-4E40-B24D-C2C4A2128F82}" type="datetimeFigureOut">
              <a:rPr lang="en-US" smtClean="0"/>
              <a:t>8/4/14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4ACD7-8C49-4E24-B2EE-C6E5F526898E}"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2D99E3D-547A-4E40-B24D-C2C4A2128F82}" type="datetimeFigureOut">
              <a:rPr lang="en-US" smtClean="0"/>
              <a:t>8/4/14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4ACD7-8C49-4E24-B2EE-C6E5F526898E}"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2D99E3D-547A-4E40-B24D-C2C4A2128F82}" type="datetimeFigureOut">
              <a:rPr lang="en-US" smtClean="0"/>
              <a:t>8/4/14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32D99E3D-547A-4E40-B24D-C2C4A2128F82}" type="datetimeFigureOut">
              <a:rPr lang="en-US" smtClean="0"/>
              <a:t>8/4/14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7034ACD7-8C49-4E24-B2EE-C6E5F526898E}"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2D99E3D-547A-4E40-B24D-C2C4A2128F82}" type="datetimeFigureOut">
              <a:rPr lang="en-US" smtClean="0"/>
              <a:t>8/4/14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4ACD7-8C49-4E24-B2EE-C6E5F52689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2D99E3D-547A-4E40-B24D-C2C4A2128F82}" type="datetimeFigureOut">
              <a:rPr lang="en-US" smtClean="0"/>
              <a:t>8/4/14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34ACD7-8C49-4E24-B2EE-C6E5F526898E}"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2D99E3D-547A-4E40-B24D-C2C4A2128F82}" type="datetimeFigureOut">
              <a:rPr lang="en-US" smtClean="0"/>
              <a:t>8/4/14</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7034ACD7-8C49-4E24-B2EE-C6E5F52689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2D99E3D-547A-4E40-B24D-C2C4A2128F82}" type="datetimeFigureOut">
              <a:rPr lang="en-US" smtClean="0"/>
              <a:t>8/4/14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4ACD7-8C49-4E24-B2EE-C6E5F526898E}"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32D99E3D-547A-4E40-B24D-C2C4A2128F82}" type="datetimeFigureOut">
              <a:rPr lang="en-US" smtClean="0"/>
              <a:t>8/4/14</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7034ACD7-8C49-4E24-B2EE-C6E5F526898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6" r:id="rId14"/>
    <p:sldLayoutId id="2147483997" r:id="rId15"/>
    <p:sldLayoutId id="2147483998" r:id="rId16"/>
    <p:sldLayoutId id="2147483999" r:id="rId17"/>
    <p:sldLayoutId id="2147484000" r:id="rId18"/>
    <p:sldLayoutId id="2147484001" r:id="rId19"/>
    <p:sldLayoutId id="2147484002" r:id="rId20"/>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jpg"/><Relationship Id="rId1" Type="http://schemas.openxmlformats.org/officeDocument/2006/relationships/slideLayout" Target="../slideLayouts/slideLayout9.xml"/><Relationship Id="rId2"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Total Health</a:t>
            </a:r>
            <a:endParaRPr lang="en-US" dirty="0"/>
          </a:p>
        </p:txBody>
      </p:sp>
      <p:sp>
        <p:nvSpPr>
          <p:cNvPr id="3" name="Subtitle 2"/>
          <p:cNvSpPr>
            <a:spLocks noGrp="1"/>
          </p:cNvSpPr>
          <p:nvPr>
            <p:ph type="subTitle" idx="1"/>
          </p:nvPr>
        </p:nvSpPr>
        <p:spPr/>
        <p:txBody>
          <a:bodyPr/>
          <a:lstStyle/>
          <a:p>
            <a:r>
              <a:rPr lang="en-US" dirty="0" smtClean="0"/>
              <a:t>Understanding Health and Wellness</a:t>
            </a:r>
            <a:endParaRPr lang="en-US" dirty="0"/>
          </a:p>
        </p:txBody>
      </p:sp>
    </p:spTree>
    <p:extLst>
      <p:ext uri="{BB962C8B-B14F-4D97-AF65-F5344CB8AC3E}">
        <p14:creationId xmlns:p14="http://schemas.microsoft.com/office/powerpoint/2010/main" val="292300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come from…</a:t>
            </a:r>
            <a:endParaRPr lang="en-US" dirty="0"/>
          </a:p>
        </p:txBody>
      </p:sp>
      <p:sp>
        <p:nvSpPr>
          <p:cNvPr id="3" name="Content Placeholder 2"/>
          <p:cNvSpPr>
            <a:spLocks noGrp="1"/>
          </p:cNvSpPr>
          <p:nvPr>
            <p:ph idx="1"/>
          </p:nvPr>
        </p:nvSpPr>
        <p:spPr>
          <a:xfrm>
            <a:off x="609600" y="1066801"/>
            <a:ext cx="7445187" cy="1066800"/>
          </a:xfrm>
        </p:spPr>
        <p:txBody>
          <a:bodyPr/>
          <a:lstStyle/>
          <a:p>
            <a:r>
              <a:rPr lang="en-US" dirty="0"/>
              <a:t>Values are</a:t>
            </a:r>
            <a:r>
              <a:rPr lang="en-US" b="1" dirty="0"/>
              <a:t> first </a:t>
            </a:r>
            <a:r>
              <a:rPr lang="en-US" dirty="0"/>
              <a:t>learned from our parents or other caregivers, even our peers!</a:t>
            </a:r>
          </a:p>
          <a:p>
            <a:endParaRPr lang="en-US" dirty="0"/>
          </a:p>
        </p:txBody>
      </p:sp>
      <p:pic>
        <p:nvPicPr>
          <p:cNvPr id="4" name="Picture 3"/>
          <p:cNvPicPr>
            <a:picLocks noChangeAspect="1"/>
          </p:cNvPicPr>
          <p:nvPr/>
        </p:nvPicPr>
        <p:blipFill>
          <a:blip r:embed="rId2"/>
          <a:stretch>
            <a:fillRect/>
          </a:stretch>
        </p:blipFill>
        <p:spPr>
          <a:xfrm>
            <a:off x="0" y="2057400"/>
            <a:ext cx="9144000" cy="4639056"/>
          </a:xfrm>
          <a:prstGeom prst="rect">
            <a:avLst/>
          </a:prstGeom>
        </p:spPr>
      </p:pic>
    </p:spTree>
    <p:extLst>
      <p:ext uri="{BB962C8B-B14F-4D97-AF65-F5344CB8AC3E}">
        <p14:creationId xmlns:p14="http://schemas.microsoft.com/office/powerpoint/2010/main" val="113317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come from…</a:t>
            </a:r>
            <a:endParaRPr lang="en-US" dirty="0"/>
          </a:p>
        </p:txBody>
      </p:sp>
      <p:sp>
        <p:nvSpPr>
          <p:cNvPr id="3" name="Content Placeholder 2"/>
          <p:cNvSpPr>
            <a:spLocks noGrp="1"/>
          </p:cNvSpPr>
          <p:nvPr>
            <p:ph sz="half" idx="1"/>
          </p:nvPr>
        </p:nvSpPr>
        <p:spPr>
          <a:xfrm>
            <a:off x="152400" y="2133600"/>
            <a:ext cx="3657600" cy="3992563"/>
          </a:xfrm>
        </p:spPr>
        <p:txBody>
          <a:bodyPr/>
          <a:lstStyle/>
          <a:p>
            <a:r>
              <a:rPr lang="en-US" dirty="0"/>
              <a:t>Our values that we learn from our family can be altered </a:t>
            </a:r>
            <a:r>
              <a:rPr lang="en-US" dirty="0" smtClean="0"/>
              <a:t>through</a:t>
            </a:r>
            <a:endParaRPr lang="en-US" dirty="0"/>
          </a:p>
          <a:p>
            <a:pPr lvl="1"/>
            <a:r>
              <a:rPr lang="en-US" dirty="0"/>
              <a:t>Media messages </a:t>
            </a:r>
          </a:p>
          <a:p>
            <a:pPr lvl="1"/>
            <a:r>
              <a:rPr lang="en-US" dirty="0"/>
              <a:t>New friends with different beliefs </a:t>
            </a:r>
          </a:p>
          <a:p>
            <a:pPr lvl="1"/>
            <a:r>
              <a:rPr lang="en-US" dirty="0"/>
              <a:t>Developing intimate relationships</a:t>
            </a:r>
          </a:p>
          <a:p>
            <a:pPr marL="0" indent="0">
              <a:buNone/>
            </a:pPr>
            <a:endParaRPr lang="en-US" dirty="0"/>
          </a:p>
        </p:txBody>
      </p:sp>
      <p:pic>
        <p:nvPicPr>
          <p:cNvPr id="5" name="Content Placeholder 4"/>
          <p:cNvPicPr>
            <a:picLocks noGrp="1" noChangeAspect="1"/>
          </p:cNvPicPr>
          <p:nvPr>
            <p:ph sz="half" idx="2"/>
          </p:nvPr>
        </p:nvPicPr>
        <p:blipFill>
          <a:blip r:embed="rId2"/>
          <a:srcRect l="21241" r="21241"/>
          <a:stretch>
            <a:fillRect/>
          </a:stretch>
        </p:blipFill>
        <p:spPr>
          <a:xfrm>
            <a:off x="4038600" y="3810000"/>
            <a:ext cx="3429000" cy="2392363"/>
          </a:xfrm>
        </p:spPr>
      </p:pic>
      <p:pic>
        <p:nvPicPr>
          <p:cNvPr id="7" name="Picture 6"/>
          <p:cNvPicPr>
            <a:picLocks noChangeAspect="1"/>
          </p:cNvPicPr>
          <p:nvPr/>
        </p:nvPicPr>
        <p:blipFill>
          <a:blip r:embed="rId3"/>
          <a:stretch>
            <a:fillRect/>
          </a:stretch>
        </p:blipFill>
        <p:spPr>
          <a:xfrm>
            <a:off x="4038600" y="1143000"/>
            <a:ext cx="3556000" cy="2667000"/>
          </a:xfrm>
          <a:prstGeom prst="rect">
            <a:avLst/>
          </a:prstGeom>
        </p:spPr>
      </p:pic>
      <p:pic>
        <p:nvPicPr>
          <p:cNvPr id="8" name="Picture 7"/>
          <p:cNvPicPr>
            <a:picLocks noChangeAspect="1"/>
          </p:cNvPicPr>
          <p:nvPr/>
        </p:nvPicPr>
        <p:blipFill>
          <a:blip r:embed="rId4"/>
          <a:stretch>
            <a:fillRect/>
          </a:stretch>
        </p:blipFill>
        <p:spPr>
          <a:xfrm>
            <a:off x="6934200" y="3581400"/>
            <a:ext cx="2326258" cy="3276600"/>
          </a:xfrm>
          <a:prstGeom prst="rect">
            <a:avLst/>
          </a:prstGeom>
        </p:spPr>
      </p:pic>
    </p:spTree>
    <p:extLst>
      <p:ext uri="{BB962C8B-B14F-4D97-AF65-F5344CB8AC3E}">
        <p14:creationId xmlns:p14="http://schemas.microsoft.com/office/powerpoint/2010/main" val="61514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a:xfrm>
            <a:off x="304800" y="1981200"/>
            <a:ext cx="7556313" cy="4144963"/>
          </a:xfrm>
        </p:spPr>
        <p:txBody>
          <a:bodyPr>
            <a:normAutofit/>
          </a:bodyPr>
          <a:lstStyle/>
          <a:p>
            <a:pPr marL="342900" lvl="1" indent="-342900">
              <a:buNone/>
            </a:pPr>
            <a:r>
              <a:rPr lang="en-US" sz="3200" b="1" dirty="0" smtClean="0"/>
              <a:t>Why do you think…. </a:t>
            </a:r>
          </a:p>
          <a:p>
            <a:pPr lvl="1"/>
            <a:r>
              <a:rPr lang="en-US" dirty="0" smtClean="0"/>
              <a:t>developing intimate relationships</a:t>
            </a:r>
          </a:p>
          <a:p>
            <a:pPr lvl="1"/>
            <a:endParaRPr lang="en-US" dirty="0" smtClean="0"/>
          </a:p>
          <a:p>
            <a:pPr lvl="1"/>
            <a:r>
              <a:rPr lang="en-US" dirty="0" smtClean="0"/>
              <a:t>making new friends</a:t>
            </a:r>
          </a:p>
          <a:p>
            <a:pPr lvl="1"/>
            <a:endParaRPr lang="en-US" dirty="0" smtClean="0"/>
          </a:p>
          <a:p>
            <a:pPr lvl="1"/>
            <a:r>
              <a:rPr lang="en-US" dirty="0" smtClean="0"/>
              <a:t>paying attention to media messages </a:t>
            </a:r>
          </a:p>
          <a:p>
            <a:pPr lvl="1"/>
            <a:endParaRPr lang="en-US" sz="2800" dirty="0"/>
          </a:p>
          <a:p>
            <a:pPr lvl="1">
              <a:buNone/>
            </a:pPr>
            <a:r>
              <a:rPr lang="en-US" sz="2800" b="1" dirty="0" smtClean="0"/>
              <a:t>… gives you opportunities to make decisions about sexuality?</a:t>
            </a:r>
          </a:p>
        </p:txBody>
      </p:sp>
    </p:spTree>
    <p:extLst>
      <p:ext uri="{BB962C8B-B14F-4D97-AF65-F5344CB8AC3E}">
        <p14:creationId xmlns:p14="http://schemas.microsoft.com/office/powerpoint/2010/main" val="113664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closer!</a:t>
            </a:r>
            <a:endParaRPr lang="en-US" dirty="0"/>
          </a:p>
        </p:txBody>
      </p:sp>
      <p:sp>
        <p:nvSpPr>
          <p:cNvPr id="3" name="Content Placeholder 2"/>
          <p:cNvSpPr>
            <a:spLocks noGrp="1"/>
          </p:cNvSpPr>
          <p:nvPr>
            <p:ph idx="1"/>
          </p:nvPr>
        </p:nvSpPr>
        <p:spPr/>
        <p:txBody>
          <a:bodyPr numCol="2">
            <a:normAutofit/>
          </a:bodyPr>
          <a:lstStyle/>
          <a:p>
            <a:r>
              <a:rPr lang="en-US" dirty="0" smtClean="0"/>
              <a:t>It is important that you take the time to figure out what you value in your life, especially about how you feel about sex, and your sexuality. </a:t>
            </a:r>
          </a:p>
          <a:p>
            <a:pPr>
              <a:buNone/>
            </a:pPr>
            <a:endParaRPr lang="en-US" dirty="0"/>
          </a:p>
          <a:p>
            <a:pPr>
              <a:buNone/>
            </a:pPr>
            <a:endParaRPr lang="en-US" dirty="0" smtClean="0"/>
          </a:p>
          <a:p>
            <a:pPr>
              <a:buNone/>
            </a:pPr>
            <a:r>
              <a:rPr lang="en-US" dirty="0" smtClean="0"/>
              <a:t> </a:t>
            </a:r>
          </a:p>
          <a:p>
            <a:pPr>
              <a:buNone/>
            </a:pPr>
            <a:endParaRPr lang="en-US" dirty="0" smtClean="0"/>
          </a:p>
          <a:p>
            <a:r>
              <a:rPr lang="en-US" dirty="0" smtClean="0"/>
              <a:t>Take a closer look at how you value;</a:t>
            </a:r>
          </a:p>
          <a:p>
            <a:pPr lvl="1"/>
            <a:r>
              <a:rPr lang="en-US" dirty="0" smtClean="0"/>
              <a:t>Love</a:t>
            </a:r>
          </a:p>
          <a:p>
            <a:pPr lvl="1"/>
            <a:r>
              <a:rPr lang="en-US" dirty="0" smtClean="0"/>
              <a:t>Relationships</a:t>
            </a:r>
          </a:p>
          <a:p>
            <a:pPr lvl="1"/>
            <a:r>
              <a:rPr lang="en-US" dirty="0" smtClean="0"/>
              <a:t>Sexual intimacy</a:t>
            </a:r>
          </a:p>
          <a:p>
            <a:pPr lvl="1"/>
            <a:r>
              <a:rPr lang="en-US" dirty="0" smtClean="0"/>
              <a:t>Birth control</a:t>
            </a:r>
          </a:p>
          <a:p>
            <a:pPr lvl="1"/>
            <a:r>
              <a:rPr lang="en-US" dirty="0" smtClean="0"/>
              <a:t>Pregnancy</a:t>
            </a:r>
          </a:p>
          <a:p>
            <a:pPr lvl="1"/>
            <a:r>
              <a:rPr lang="en-US" dirty="0" smtClean="0"/>
              <a:t>Parenting</a:t>
            </a:r>
          </a:p>
          <a:p>
            <a:pPr lvl="1"/>
            <a:r>
              <a:rPr lang="en-US" dirty="0" smtClean="0"/>
              <a:t>Sexually Transmitted diseases</a:t>
            </a:r>
            <a:endParaRPr lang="en-US" dirty="0"/>
          </a:p>
        </p:txBody>
      </p:sp>
    </p:spTree>
    <p:extLst>
      <p:ext uri="{BB962C8B-B14F-4D97-AF65-F5344CB8AC3E}">
        <p14:creationId xmlns:p14="http://schemas.microsoft.com/office/powerpoint/2010/main" val="134272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Throughout your life….</a:t>
            </a:r>
            <a:endParaRPr lang="en-US" dirty="0"/>
          </a:p>
        </p:txBody>
      </p:sp>
      <p:sp>
        <p:nvSpPr>
          <p:cNvPr id="3" name="Content Placeholder 2"/>
          <p:cNvSpPr>
            <a:spLocks noGrp="1"/>
          </p:cNvSpPr>
          <p:nvPr>
            <p:ph idx="1"/>
          </p:nvPr>
        </p:nvSpPr>
        <p:spPr/>
        <p:txBody>
          <a:bodyPr/>
          <a:lstStyle/>
          <a:p>
            <a:endParaRPr lang="en-US" dirty="0" smtClean="0"/>
          </a:p>
          <a:p>
            <a:r>
              <a:rPr lang="en-US" dirty="0" smtClean="0"/>
              <a:t>Your decisions in life will be greatly affected the more you clarify, express, and act on your personal values.</a:t>
            </a:r>
          </a:p>
          <a:p>
            <a:pPr marL="0" indent="0">
              <a:buNone/>
            </a:pPr>
            <a:endParaRPr lang="en-US" dirty="0" smtClean="0"/>
          </a:p>
          <a:p>
            <a:r>
              <a:rPr lang="en-US" dirty="0" smtClean="0"/>
              <a:t>Your values will change throughout your life.</a:t>
            </a:r>
          </a:p>
          <a:p>
            <a:pPr>
              <a:buNone/>
            </a:pPr>
            <a:endParaRPr lang="en-US" dirty="0" smtClean="0"/>
          </a:p>
          <a:p>
            <a:endParaRPr lang="en-US" dirty="0"/>
          </a:p>
        </p:txBody>
      </p:sp>
    </p:spTree>
    <p:extLst>
      <p:ext uri="{BB962C8B-B14F-4D97-AF65-F5344CB8AC3E}">
        <p14:creationId xmlns:p14="http://schemas.microsoft.com/office/powerpoint/2010/main" val="39740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to know your values….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Here are some guidelines for identifying what is important to you….</a:t>
            </a:r>
          </a:p>
          <a:p>
            <a:pPr>
              <a:buFont typeface="Arial" pitchFamily="34" charset="0"/>
              <a:buChar char="•"/>
            </a:pPr>
            <a:r>
              <a:rPr lang="en-US" sz="2000" dirty="0" smtClean="0"/>
              <a:t>Is this something that is important to you?</a:t>
            </a:r>
          </a:p>
          <a:p>
            <a:pPr>
              <a:buFont typeface="Arial" pitchFamily="34" charset="0"/>
              <a:buChar char="•"/>
            </a:pPr>
            <a:r>
              <a:rPr lang="en-US" sz="2000" dirty="0" smtClean="0"/>
              <a:t>Do you feel good about this being important to you?</a:t>
            </a:r>
          </a:p>
          <a:p>
            <a:pPr>
              <a:buFont typeface="Arial" pitchFamily="34" charset="0"/>
              <a:buChar char="•"/>
            </a:pPr>
            <a:r>
              <a:rPr lang="en-US" sz="2000" dirty="0" smtClean="0"/>
              <a:t>Would you feel good if people you respect knew this was important to you?</a:t>
            </a:r>
          </a:p>
          <a:p>
            <a:pPr>
              <a:buFont typeface="Arial" pitchFamily="34" charset="0"/>
              <a:buChar char="•"/>
            </a:pPr>
            <a:r>
              <a:rPr lang="en-US" sz="2000" dirty="0" smtClean="0"/>
              <a:t>Have you ever done anything that indicates this is important to you?</a:t>
            </a:r>
          </a:p>
          <a:p>
            <a:pPr>
              <a:buFont typeface="Arial" pitchFamily="34" charset="0"/>
              <a:buChar char="•"/>
            </a:pPr>
            <a:r>
              <a:rPr lang="en-US" sz="2000" dirty="0" smtClean="0"/>
              <a:t>Is this something you would stand by even if others made fun of you ?</a:t>
            </a:r>
          </a:p>
          <a:p>
            <a:pPr>
              <a:buFont typeface="Arial" pitchFamily="34" charset="0"/>
              <a:buChar char="•"/>
            </a:pPr>
            <a:r>
              <a:rPr lang="en-US" sz="2000" dirty="0" smtClean="0"/>
              <a:t>Does this fit in with your vision of who you are?</a:t>
            </a:r>
            <a:endParaRPr lang="en-US" sz="2000" dirty="0"/>
          </a:p>
        </p:txBody>
      </p:sp>
    </p:spTree>
    <p:extLst>
      <p:ext uri="{BB962C8B-B14F-4D97-AF65-F5344CB8AC3E}">
        <p14:creationId xmlns:p14="http://schemas.microsoft.com/office/powerpoint/2010/main" val="18887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381000"/>
            <a:ext cx="7556313" cy="5745163"/>
          </a:xfrm>
        </p:spPr>
        <p:txBody>
          <a:bodyPr/>
          <a:lstStyle/>
          <a:p>
            <a:pPr algn="ctr">
              <a:buNone/>
            </a:pPr>
            <a:r>
              <a:rPr lang="en-US" sz="3200" b="1" i="1" dirty="0" smtClean="0"/>
              <a:t>Ultimately you are the one who decides what you value in your life!</a:t>
            </a:r>
          </a:p>
          <a:p>
            <a:endParaRPr lang="en-US" dirty="0"/>
          </a:p>
        </p:txBody>
      </p:sp>
      <p:pic>
        <p:nvPicPr>
          <p:cNvPr id="4" name="Picture 3"/>
          <p:cNvPicPr>
            <a:picLocks noChangeAspect="1"/>
          </p:cNvPicPr>
          <p:nvPr/>
        </p:nvPicPr>
        <p:blipFill>
          <a:blip r:embed="rId2"/>
          <a:stretch>
            <a:fillRect/>
          </a:stretch>
        </p:blipFill>
        <p:spPr>
          <a:xfrm>
            <a:off x="1905000" y="1600200"/>
            <a:ext cx="5397500" cy="5130800"/>
          </a:xfrm>
          <a:prstGeom prst="rect">
            <a:avLst/>
          </a:prstGeom>
        </p:spPr>
      </p:pic>
    </p:spTree>
    <p:extLst>
      <p:ext uri="{BB962C8B-B14F-4D97-AF65-F5344CB8AC3E}">
        <p14:creationId xmlns:p14="http://schemas.microsoft.com/office/powerpoint/2010/main" val="301421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Relationships</a:t>
            </a:r>
            <a:endParaRPr lang="en-US" dirty="0"/>
          </a:p>
        </p:txBody>
      </p:sp>
      <p:sp>
        <p:nvSpPr>
          <p:cNvPr id="5" name="Text Placeholder 4"/>
          <p:cNvSpPr>
            <a:spLocks noGrp="1"/>
          </p:cNvSpPr>
          <p:nvPr>
            <p:ph type="body" idx="1"/>
          </p:nvPr>
        </p:nvSpPr>
        <p:spPr>
          <a:xfrm>
            <a:off x="685800" y="4495800"/>
            <a:ext cx="8458200" cy="1500187"/>
          </a:xfrm>
        </p:spPr>
        <p:txBody>
          <a:bodyPr/>
          <a:lstStyle/>
          <a:p>
            <a:r>
              <a:rPr lang="en-US" sz="2000" dirty="0">
                <a:latin typeface="American Typewriter"/>
                <a:cs typeface="American Typewriter"/>
              </a:rPr>
              <a:t>Building strong relationships is important to your overall health. </a:t>
            </a:r>
          </a:p>
          <a:p>
            <a:endParaRPr lang="en-US" dirty="0"/>
          </a:p>
        </p:txBody>
      </p:sp>
    </p:spTree>
    <p:extLst>
      <p:ext uri="{BB962C8B-B14F-4D97-AF65-F5344CB8AC3E}">
        <p14:creationId xmlns:p14="http://schemas.microsoft.com/office/powerpoint/2010/main" val="159130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in Your Life</a:t>
            </a:r>
            <a:endParaRPr lang="en-US" dirty="0"/>
          </a:p>
        </p:txBody>
      </p:sp>
      <p:pic>
        <p:nvPicPr>
          <p:cNvPr id="6" name="Content Placeholder 5" descr="945701_10151761852343115_1443918518_n.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l="-5503" r="-5503"/>
          <a:stretch>
            <a:fillRect/>
          </a:stretch>
        </p:blipFill>
        <p:spPr>
          <a:xfrm>
            <a:off x="4410074" y="1219200"/>
            <a:ext cx="5038726" cy="2732089"/>
          </a:xfrm>
        </p:spPr>
      </p:pic>
      <p:sp>
        <p:nvSpPr>
          <p:cNvPr id="4" name="Content Placeholder 3"/>
          <p:cNvSpPr>
            <a:spLocks noGrp="1"/>
          </p:cNvSpPr>
          <p:nvPr>
            <p:ph sz="half" idx="15"/>
          </p:nvPr>
        </p:nvSpPr>
        <p:spPr>
          <a:xfrm>
            <a:off x="498518" y="1219201"/>
            <a:ext cx="3657600" cy="2514599"/>
          </a:xfrm>
        </p:spPr>
        <p:txBody>
          <a:bodyPr/>
          <a:lstStyle/>
          <a:p>
            <a:r>
              <a:rPr lang="en-US" dirty="0"/>
              <a:t>You have many types of relationships in your life, and you play different roles in all of </a:t>
            </a:r>
            <a:r>
              <a:rPr lang="en-US" dirty="0" smtClean="0"/>
              <a:t>them.</a:t>
            </a:r>
          </a:p>
          <a:p>
            <a:pPr lvl="1"/>
            <a:r>
              <a:rPr lang="en-US" dirty="0">
                <a:solidFill>
                  <a:srgbClr val="292929"/>
                </a:solidFill>
              </a:rPr>
              <a:t>Building and maintaining healthy relationships can help you meet the need to belong and feel loved. </a:t>
            </a:r>
          </a:p>
        </p:txBody>
      </p:sp>
      <p:pic>
        <p:nvPicPr>
          <p:cNvPr id="13" name="Content Placeholder 12" descr="970719_10152818133545258_510568033_n.jpg"/>
          <p:cNvPicPr>
            <a:picLocks noGrp="1" noChangeAspect="1"/>
          </p:cNvPicPr>
          <p:nvPr>
            <p:ph sz="half" idx="16"/>
          </p:nvPr>
        </p:nvPicPr>
        <p:blipFill>
          <a:blip r:embed="rId3" cstate="print">
            <a:extLst>
              <a:ext uri="{28A0092B-C50C-407E-A947-70E740481C1C}">
                <a14:useLocalDpi xmlns:a14="http://schemas.microsoft.com/office/drawing/2010/main" val="0"/>
              </a:ext>
            </a:extLst>
          </a:blip>
          <a:srcRect t="-2000" b="-2000"/>
          <a:stretch>
            <a:fillRect/>
          </a:stretch>
        </p:blipFill>
        <p:spPr>
          <a:xfrm>
            <a:off x="5334000" y="3733800"/>
            <a:ext cx="3810000" cy="3124548"/>
          </a:xfrm>
        </p:spPr>
      </p:pic>
      <p:pic>
        <p:nvPicPr>
          <p:cNvPr id="11" name="Picture 10" descr="403962_10151105985118115_1604789768_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10000"/>
            <a:ext cx="2743200" cy="3048000"/>
          </a:xfrm>
          <a:prstGeom prst="rect">
            <a:avLst/>
          </a:prstGeom>
        </p:spPr>
      </p:pic>
      <p:pic>
        <p:nvPicPr>
          <p:cNvPr id="12" name="Picture 11" descr="1463201_10152054867988115_1250464718_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3810000"/>
            <a:ext cx="2766120" cy="3048000"/>
          </a:xfrm>
          <a:prstGeom prst="rect">
            <a:avLst/>
          </a:prstGeom>
        </p:spPr>
      </p:pic>
    </p:spTree>
    <p:extLst>
      <p:ext uri="{BB962C8B-B14F-4D97-AF65-F5344CB8AC3E}">
        <p14:creationId xmlns:p14="http://schemas.microsoft.com/office/powerpoint/2010/main" val="35881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Relationships</a:t>
            </a:r>
            <a:endParaRPr lang="en-US" dirty="0"/>
          </a:p>
        </p:txBody>
      </p:sp>
      <p:sp>
        <p:nvSpPr>
          <p:cNvPr id="4" name="Content Placeholder 3"/>
          <p:cNvSpPr>
            <a:spLocks noGrp="1"/>
          </p:cNvSpPr>
          <p:nvPr>
            <p:ph sz="half" idx="1"/>
          </p:nvPr>
        </p:nvSpPr>
        <p:spPr>
          <a:xfrm>
            <a:off x="498518" y="1985963"/>
            <a:ext cx="3657600" cy="1366837"/>
          </a:xfrm>
        </p:spPr>
        <p:txBody>
          <a:bodyPr/>
          <a:lstStyle/>
          <a:p>
            <a:pPr marL="0" indent="0">
              <a:defRPr/>
            </a:pPr>
            <a:r>
              <a:rPr lang="en-US" dirty="0"/>
              <a:t>You have </a:t>
            </a:r>
            <a:r>
              <a:rPr lang="en-US" b="1" dirty="0">
                <a:solidFill>
                  <a:schemeClr val="tx2">
                    <a:lumMod val="90000"/>
                    <a:lumOff val="10000"/>
                  </a:schemeClr>
                </a:solidFill>
              </a:rPr>
              <a:t>relationships</a:t>
            </a:r>
            <a:r>
              <a:rPr lang="en-US" dirty="0">
                <a:solidFill>
                  <a:schemeClr val="tx2">
                    <a:lumMod val="90000"/>
                    <a:lumOff val="10000"/>
                  </a:schemeClr>
                </a:solidFill>
              </a:rPr>
              <a:t> </a:t>
            </a:r>
            <a:r>
              <a:rPr lang="en-US" dirty="0"/>
              <a:t>with family members, friends, teachers, classmates, and people in your community. </a:t>
            </a:r>
          </a:p>
          <a:p>
            <a:pPr marL="0" indent="0">
              <a:buNone/>
              <a:defRPr/>
            </a:pPr>
            <a:endParaRPr lang="en-US" dirty="0"/>
          </a:p>
        </p:txBody>
      </p:sp>
      <p:sp>
        <p:nvSpPr>
          <p:cNvPr id="9" name="Content Placeholder 8"/>
          <p:cNvSpPr>
            <a:spLocks noGrp="1"/>
          </p:cNvSpPr>
          <p:nvPr>
            <p:ph sz="half" idx="2"/>
          </p:nvPr>
        </p:nvSpPr>
        <p:spPr>
          <a:xfrm>
            <a:off x="4399878" y="1985963"/>
            <a:ext cx="3657600" cy="1062037"/>
          </a:xfrm>
        </p:spPr>
        <p:txBody>
          <a:bodyPr/>
          <a:lstStyle/>
          <a:p>
            <a:r>
              <a:rPr lang="en-US" b="1" u="sng" dirty="0"/>
              <a:t>Relationships</a:t>
            </a:r>
            <a:r>
              <a:rPr lang="en-US" dirty="0"/>
              <a:t>  - A bond or connection you have with other people. </a:t>
            </a:r>
          </a:p>
          <a:p>
            <a:endParaRPr lang="en-US" dirty="0"/>
          </a:p>
        </p:txBody>
      </p:sp>
    </p:spTree>
    <p:extLst>
      <p:ext uri="{BB962C8B-B14F-4D97-AF65-F5344CB8AC3E}">
        <p14:creationId xmlns:p14="http://schemas.microsoft.com/office/powerpoint/2010/main" val="123897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health?</a:t>
            </a:r>
            <a:endParaRPr lang="en-US" dirty="0"/>
          </a:p>
        </p:txBody>
      </p:sp>
      <p:sp>
        <p:nvSpPr>
          <p:cNvPr id="3" name="Content Placeholder 2"/>
          <p:cNvSpPr>
            <a:spLocks noGrp="1"/>
          </p:cNvSpPr>
          <p:nvPr>
            <p:ph idx="1"/>
          </p:nvPr>
        </p:nvSpPr>
        <p:spPr/>
        <p:txBody>
          <a:bodyPr/>
          <a:lstStyle/>
          <a:p>
            <a:r>
              <a:rPr lang="en-US" b="1" u="sng" dirty="0" smtClean="0"/>
              <a:t>Definition: </a:t>
            </a:r>
            <a:r>
              <a:rPr lang="en-US" dirty="0"/>
              <a:t> </a:t>
            </a:r>
            <a:r>
              <a:rPr lang="en-US" dirty="0" smtClean="0"/>
              <a:t>a combination of physical, mental/emotional and social well-being. </a:t>
            </a:r>
          </a:p>
          <a:p>
            <a:endParaRPr lang="en-US" dirty="0"/>
          </a:p>
          <a:p>
            <a:endParaRPr lang="en-US" dirty="0"/>
          </a:p>
        </p:txBody>
      </p:sp>
      <p:pic>
        <p:nvPicPr>
          <p:cNvPr id="4" name="Picture 3"/>
          <p:cNvPicPr>
            <a:picLocks noChangeAspect="1"/>
          </p:cNvPicPr>
          <p:nvPr/>
        </p:nvPicPr>
        <p:blipFill>
          <a:blip r:embed="rId2"/>
          <a:stretch>
            <a:fillRect/>
          </a:stretch>
        </p:blipFill>
        <p:spPr>
          <a:xfrm>
            <a:off x="1828800" y="3048000"/>
            <a:ext cx="5791200" cy="3033486"/>
          </a:xfrm>
          <a:prstGeom prst="rect">
            <a:avLst/>
          </a:prstGeom>
        </p:spPr>
      </p:pic>
    </p:spTree>
    <p:extLst>
      <p:ext uri="{BB962C8B-B14F-4D97-AF65-F5344CB8AC3E}">
        <p14:creationId xmlns:p14="http://schemas.microsoft.com/office/powerpoint/2010/main" val="64328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with Family</a:t>
            </a:r>
            <a:endParaRPr lang="en-US" dirty="0"/>
          </a:p>
        </p:txBody>
      </p:sp>
      <p:sp>
        <p:nvSpPr>
          <p:cNvPr id="3" name="Content Placeholder 2"/>
          <p:cNvSpPr>
            <a:spLocks noGrp="1"/>
          </p:cNvSpPr>
          <p:nvPr>
            <p:ph sz="half" idx="1"/>
          </p:nvPr>
        </p:nvSpPr>
        <p:spPr>
          <a:xfrm>
            <a:off x="498518" y="1219200"/>
            <a:ext cx="3657600" cy="4906963"/>
          </a:xfrm>
        </p:spPr>
        <p:txBody>
          <a:bodyPr>
            <a:normAutofit/>
          </a:bodyPr>
          <a:lstStyle/>
          <a:p>
            <a:r>
              <a:rPr lang="en-US" dirty="0"/>
              <a:t>Some of the most important relationships in your life are with the family members who share your home, such as parents or guardians, brothers, and sisters. </a:t>
            </a:r>
          </a:p>
          <a:p>
            <a:r>
              <a:rPr lang="en-US" dirty="0"/>
              <a:t>One thing that makes family relationships special is that they last your entire life. </a:t>
            </a:r>
            <a:endParaRPr lang="en-US" dirty="0" smtClean="0"/>
          </a:p>
          <a:p>
            <a:r>
              <a:rPr lang="en-US" dirty="0" smtClean="0"/>
              <a:t>Healthy </a:t>
            </a:r>
            <a:r>
              <a:rPr lang="en-US" dirty="0"/>
              <a:t>family relationships strengthen every side of your health triangle. </a:t>
            </a:r>
          </a:p>
          <a:p>
            <a:pPr marL="0" indent="0">
              <a:buNone/>
            </a:pPr>
            <a:endParaRPr lang="en-US" dirty="0"/>
          </a:p>
        </p:txBody>
      </p:sp>
      <p:pic>
        <p:nvPicPr>
          <p:cNvPr id="8" name="Picture 7" descr="Unknown-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2895600"/>
            <a:ext cx="3060700" cy="2654300"/>
          </a:xfrm>
          <a:prstGeom prst="rect">
            <a:avLst/>
          </a:prstGeom>
        </p:spPr>
      </p:pic>
      <p:sp>
        <p:nvSpPr>
          <p:cNvPr id="9" name="TextBox 8"/>
          <p:cNvSpPr txBox="1"/>
          <p:nvPr/>
        </p:nvSpPr>
        <p:spPr>
          <a:xfrm>
            <a:off x="4876800" y="2057400"/>
            <a:ext cx="2590800" cy="677108"/>
          </a:xfrm>
          <a:prstGeom prst="rect">
            <a:avLst/>
          </a:prstGeom>
          <a:noFill/>
        </p:spPr>
        <p:txBody>
          <a:bodyPr wrap="square" rtlCol="0">
            <a:spAutoFit/>
          </a:bodyPr>
          <a:lstStyle/>
          <a:p>
            <a:r>
              <a:rPr lang="en-US" sz="2400" b="1" dirty="0" smtClean="0"/>
              <a:t>Physical</a:t>
            </a:r>
            <a:endParaRPr lang="en-US" sz="2000" b="1" dirty="0" smtClean="0"/>
          </a:p>
          <a:p>
            <a:r>
              <a:rPr lang="en-US" sz="1400" b="1" dirty="0" smtClean="0"/>
              <a:t>Food, clothing, and shelter </a:t>
            </a:r>
            <a:endParaRPr lang="en-US" sz="1400" b="1" dirty="0"/>
          </a:p>
        </p:txBody>
      </p:sp>
      <p:sp>
        <p:nvSpPr>
          <p:cNvPr id="10" name="Rectangle 9"/>
          <p:cNvSpPr/>
          <p:nvPr/>
        </p:nvSpPr>
        <p:spPr>
          <a:xfrm>
            <a:off x="2209800" y="5257800"/>
            <a:ext cx="2286000" cy="1015663"/>
          </a:xfrm>
          <a:prstGeom prst="rect">
            <a:avLst/>
          </a:prstGeom>
        </p:spPr>
        <p:txBody>
          <a:bodyPr wrap="square">
            <a:spAutoFit/>
          </a:bodyPr>
          <a:lstStyle/>
          <a:p>
            <a:r>
              <a:rPr lang="en-US" sz="2400" b="1" dirty="0" smtClean="0"/>
              <a:t>Social</a:t>
            </a:r>
            <a:endParaRPr lang="en-US" sz="2800" b="1" dirty="0"/>
          </a:p>
          <a:p>
            <a:r>
              <a:rPr lang="en-US" b="1" dirty="0" smtClean="0"/>
              <a:t>Values and social skills</a:t>
            </a:r>
            <a:endParaRPr lang="en-US" b="1" dirty="0"/>
          </a:p>
        </p:txBody>
      </p:sp>
      <p:sp>
        <p:nvSpPr>
          <p:cNvPr id="11" name="Rectangle 10"/>
          <p:cNvSpPr/>
          <p:nvPr/>
        </p:nvSpPr>
        <p:spPr>
          <a:xfrm>
            <a:off x="7132425" y="5029200"/>
            <a:ext cx="2043943" cy="1384995"/>
          </a:xfrm>
          <a:prstGeom prst="rect">
            <a:avLst/>
          </a:prstGeom>
        </p:spPr>
        <p:txBody>
          <a:bodyPr wrap="square">
            <a:spAutoFit/>
          </a:bodyPr>
          <a:lstStyle/>
          <a:p>
            <a:r>
              <a:rPr lang="en-US" sz="2400" b="1" dirty="0" smtClean="0"/>
              <a:t>Mental/Emotional</a:t>
            </a:r>
            <a:endParaRPr lang="en-US" sz="2400" b="1" dirty="0"/>
          </a:p>
          <a:p>
            <a:r>
              <a:rPr lang="en-US" b="1" dirty="0" smtClean="0"/>
              <a:t>Love, care and encouragement</a:t>
            </a:r>
            <a:endParaRPr lang="en-US" b="1" dirty="0"/>
          </a:p>
        </p:txBody>
      </p:sp>
    </p:spTree>
    <p:extLst>
      <p:ext uri="{BB962C8B-B14F-4D97-AF65-F5344CB8AC3E}">
        <p14:creationId xmlns:p14="http://schemas.microsoft.com/office/powerpoint/2010/main" val="403782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with Friends</a:t>
            </a:r>
            <a:endParaRPr lang="en-US" dirty="0"/>
          </a:p>
        </p:txBody>
      </p:sp>
      <p:sp>
        <p:nvSpPr>
          <p:cNvPr id="3" name="Content Placeholder 2"/>
          <p:cNvSpPr>
            <a:spLocks noGrp="1"/>
          </p:cNvSpPr>
          <p:nvPr>
            <p:ph sz="half" idx="1"/>
          </p:nvPr>
        </p:nvSpPr>
        <p:spPr/>
        <p:txBody>
          <a:bodyPr/>
          <a:lstStyle/>
          <a:p>
            <a:r>
              <a:rPr lang="en-US" dirty="0"/>
              <a:t>Although you probably have many friends your own age, a </a:t>
            </a:r>
            <a:r>
              <a:rPr lang="en-US" b="1" dirty="0">
                <a:solidFill>
                  <a:schemeClr val="tx2">
                    <a:lumMod val="75000"/>
                    <a:lumOff val="25000"/>
                  </a:schemeClr>
                </a:solidFill>
              </a:rPr>
              <a:t>friendship</a:t>
            </a:r>
            <a:r>
              <a:rPr lang="en-US" dirty="0">
                <a:solidFill>
                  <a:schemeClr val="tx2">
                    <a:lumMod val="75000"/>
                    <a:lumOff val="25000"/>
                  </a:schemeClr>
                </a:solidFill>
              </a:rPr>
              <a:t> </a:t>
            </a:r>
            <a:r>
              <a:rPr lang="en-US" dirty="0"/>
              <a:t>can form between people of any age. </a:t>
            </a:r>
          </a:p>
          <a:p>
            <a:r>
              <a:rPr lang="en-US" u="sng" dirty="0" smtClean="0"/>
              <a:t>Friendship</a:t>
            </a:r>
            <a:r>
              <a:rPr lang="en-US" dirty="0" smtClean="0"/>
              <a:t> - </a:t>
            </a:r>
            <a:r>
              <a:rPr lang="en-US" dirty="0"/>
              <a:t>A significant relationship between two people that is based on trust, caring, and consideration </a:t>
            </a:r>
          </a:p>
          <a:p>
            <a:pPr marL="0" indent="0">
              <a:buNone/>
            </a:pPr>
            <a:endParaRPr lang="en-US" dirty="0"/>
          </a:p>
        </p:txBody>
      </p:sp>
      <p:sp>
        <p:nvSpPr>
          <p:cNvPr id="4" name="Content Placeholder 3"/>
          <p:cNvSpPr>
            <a:spLocks noGrp="1"/>
          </p:cNvSpPr>
          <p:nvPr>
            <p:ph sz="half" idx="2"/>
          </p:nvPr>
        </p:nvSpPr>
        <p:spPr/>
        <p:txBody>
          <a:bodyPr/>
          <a:lstStyle/>
          <a:p>
            <a:r>
              <a:rPr lang="en-US" dirty="0"/>
              <a:t>Good friends can have a positive influence on your self-esteem and help you resist harmful behaviors. </a:t>
            </a:r>
          </a:p>
          <a:p>
            <a:endParaRPr lang="en-US" dirty="0"/>
          </a:p>
        </p:txBody>
      </p:sp>
    </p:spTree>
    <p:extLst>
      <p:ext uri="{BB962C8B-B14F-4D97-AF65-F5344CB8AC3E}">
        <p14:creationId xmlns:p14="http://schemas.microsoft.com/office/powerpoint/2010/main" val="370930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in Your Community</a:t>
            </a:r>
            <a:endParaRPr lang="en-US" dirty="0"/>
          </a:p>
        </p:txBody>
      </p:sp>
      <p:sp>
        <p:nvSpPr>
          <p:cNvPr id="3" name="Content Placeholder 2"/>
          <p:cNvSpPr>
            <a:spLocks noGrp="1"/>
          </p:cNvSpPr>
          <p:nvPr>
            <p:ph sz="half" idx="1"/>
          </p:nvPr>
        </p:nvSpPr>
        <p:spPr>
          <a:xfrm>
            <a:off x="457200" y="1295400"/>
            <a:ext cx="3657600" cy="2738437"/>
          </a:xfrm>
        </p:spPr>
        <p:txBody>
          <a:bodyPr/>
          <a:lstStyle/>
          <a:p>
            <a:r>
              <a:rPr lang="en-US" dirty="0"/>
              <a:t>Being part of a strong community has a positive impact on every aspect of your health. </a:t>
            </a:r>
          </a:p>
          <a:p>
            <a:r>
              <a:rPr lang="en-US" dirty="0"/>
              <a:t>It can promote healthful behaviors and also provide resources to help you when </a:t>
            </a:r>
            <a:r>
              <a:rPr lang="en-US" dirty="0" smtClean="0"/>
              <a:t>you</a:t>
            </a:r>
            <a:r>
              <a:rPr lang="en-US" dirty="0" smtClean="0">
                <a:latin typeface="Arial"/>
              </a:rPr>
              <a:t>’</a:t>
            </a:r>
            <a:r>
              <a:rPr lang="en-US" dirty="0" smtClean="0"/>
              <a:t>re </a:t>
            </a:r>
            <a:r>
              <a:rPr lang="en-US" dirty="0"/>
              <a:t>in trouble.</a:t>
            </a:r>
          </a:p>
          <a:p>
            <a:pPr marL="0" indent="0">
              <a:buNone/>
            </a:pPr>
            <a:endParaRPr lang="en-US" dirty="0"/>
          </a:p>
        </p:txBody>
      </p:sp>
      <p:sp>
        <p:nvSpPr>
          <p:cNvPr id="4" name="Content Placeholder 3"/>
          <p:cNvSpPr>
            <a:spLocks noGrp="1"/>
          </p:cNvSpPr>
          <p:nvPr>
            <p:ph sz="half" idx="2"/>
          </p:nvPr>
        </p:nvSpPr>
        <p:spPr>
          <a:xfrm>
            <a:off x="4267200" y="1219200"/>
            <a:ext cx="3657600" cy="2362200"/>
          </a:xfrm>
        </p:spPr>
        <p:txBody>
          <a:bodyPr/>
          <a:lstStyle/>
          <a:p>
            <a:r>
              <a:rPr lang="en-US" dirty="0"/>
              <a:t>You reinforce your ties to the community through good </a:t>
            </a:r>
            <a:r>
              <a:rPr lang="en-US" b="1" dirty="0">
                <a:solidFill>
                  <a:srgbClr val="75367A"/>
                </a:solidFill>
              </a:rPr>
              <a:t>citizenship</a:t>
            </a:r>
            <a:r>
              <a:rPr lang="en-US" dirty="0"/>
              <a:t>.</a:t>
            </a:r>
          </a:p>
          <a:p>
            <a:r>
              <a:rPr lang="en-US" u="sng" dirty="0" smtClean="0"/>
              <a:t>Citizenship</a:t>
            </a:r>
            <a:r>
              <a:rPr lang="en-US" dirty="0" smtClean="0"/>
              <a:t> - </a:t>
            </a:r>
            <a:r>
              <a:rPr lang="en-US" dirty="0"/>
              <a:t>The way you conduct yourself as a member of the community </a:t>
            </a:r>
          </a:p>
          <a:p>
            <a:pPr marL="0" indent="0">
              <a:buNone/>
            </a:pPr>
            <a:endParaRPr lang="en-US" u="sng" dirty="0"/>
          </a:p>
        </p:txBody>
      </p:sp>
      <p:graphicFrame>
        <p:nvGraphicFramePr>
          <p:cNvPr id="7" name="Diagram 6"/>
          <p:cNvGraphicFramePr/>
          <p:nvPr>
            <p:extLst>
              <p:ext uri="{D42A27DB-BD31-4B8C-83A1-F6EECF244321}">
                <p14:modId xmlns:p14="http://schemas.microsoft.com/office/powerpoint/2010/main" val="3528159669"/>
              </p:ext>
            </p:extLst>
          </p:nvPr>
        </p:nvGraphicFramePr>
        <p:xfrm>
          <a:off x="407979" y="5443193"/>
          <a:ext cx="8382000" cy="646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0" y="4495800"/>
            <a:ext cx="9144000" cy="738664"/>
          </a:xfrm>
          <a:prstGeom prst="rect">
            <a:avLst/>
          </a:prstGeom>
          <a:noFill/>
        </p:spPr>
        <p:txBody>
          <a:bodyPr wrap="square" rtlCol="0">
            <a:spAutoFit/>
          </a:bodyPr>
          <a:lstStyle/>
          <a:p>
            <a:r>
              <a:rPr lang="en-US" sz="2400" b="1" dirty="0"/>
              <a:t>Good citizens work to strengthen their communities by :</a:t>
            </a:r>
          </a:p>
          <a:p>
            <a:endParaRPr lang="en-US" dirty="0"/>
          </a:p>
        </p:txBody>
      </p:sp>
    </p:spTree>
    <p:extLst>
      <p:ext uri="{BB962C8B-B14F-4D97-AF65-F5344CB8AC3E}">
        <p14:creationId xmlns:p14="http://schemas.microsoft.com/office/powerpoint/2010/main" val="341842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Graphic spid="7" grpId="2">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in Relationships</a:t>
            </a:r>
            <a:endParaRPr lang="en-US" dirty="0"/>
          </a:p>
        </p:txBody>
      </p:sp>
      <p:sp>
        <p:nvSpPr>
          <p:cNvPr id="3" name="Content Placeholder 2"/>
          <p:cNvSpPr>
            <a:spLocks noGrp="1"/>
          </p:cNvSpPr>
          <p:nvPr>
            <p:ph sz="half" idx="1"/>
          </p:nvPr>
        </p:nvSpPr>
        <p:spPr>
          <a:xfrm>
            <a:off x="381000" y="1143001"/>
            <a:ext cx="2590800" cy="2362199"/>
          </a:xfrm>
        </p:spPr>
        <p:txBody>
          <a:bodyPr/>
          <a:lstStyle/>
          <a:p>
            <a:r>
              <a:rPr lang="en-US" dirty="0"/>
              <a:t>In the course of a single day, you may play many </a:t>
            </a:r>
            <a:r>
              <a:rPr lang="en-US" b="1" dirty="0">
                <a:solidFill>
                  <a:srgbClr val="75367A"/>
                </a:solidFill>
              </a:rPr>
              <a:t>roles</a:t>
            </a:r>
            <a:r>
              <a:rPr lang="en-US" dirty="0">
                <a:solidFill>
                  <a:srgbClr val="75367A"/>
                </a:solidFill>
              </a:rPr>
              <a:t> </a:t>
            </a:r>
            <a:r>
              <a:rPr lang="en-US" dirty="0"/>
              <a:t>with different people. </a:t>
            </a:r>
          </a:p>
          <a:p>
            <a:r>
              <a:rPr lang="en-US" u="sng" dirty="0" smtClean="0"/>
              <a:t>Role- </a:t>
            </a:r>
            <a:r>
              <a:rPr lang="en-US" dirty="0" smtClean="0"/>
              <a:t> A part you play in relationships</a:t>
            </a:r>
            <a:endParaRPr lang="en-US" dirty="0"/>
          </a:p>
        </p:txBody>
      </p:sp>
      <p:pic>
        <p:nvPicPr>
          <p:cNvPr id="5" name="Picture 10" descr="pic"/>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9158" b="-9158"/>
          <a:stretch>
            <a:fillRect/>
          </a:stretch>
        </p:blipFill>
        <p:spPr bwMode="auto">
          <a:xfrm>
            <a:off x="3124200" y="1985962"/>
            <a:ext cx="6019800" cy="525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827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Traits of a Healthy Relationship</a:t>
            </a:r>
            <a:endParaRPr lang="en-US" dirty="0"/>
          </a:p>
        </p:txBody>
      </p:sp>
      <p:sp>
        <p:nvSpPr>
          <p:cNvPr id="5" name="Content Placeholder 4"/>
          <p:cNvSpPr>
            <a:spLocks noGrp="1"/>
          </p:cNvSpPr>
          <p:nvPr>
            <p:ph idx="1"/>
          </p:nvPr>
        </p:nvSpPr>
        <p:spPr>
          <a:xfrm>
            <a:off x="498474" y="1981201"/>
            <a:ext cx="7556313" cy="990600"/>
          </a:xfrm>
        </p:spPr>
        <p:txBody>
          <a:bodyPr/>
          <a:lstStyle/>
          <a:p>
            <a:r>
              <a:rPr lang="en-US" dirty="0">
                <a:solidFill>
                  <a:srgbClr val="292929"/>
                </a:solidFill>
              </a:rPr>
              <a:t>Healthy relationships nurture you, bring out the best in you, and encourage you to make healthful choices in your life. </a:t>
            </a:r>
          </a:p>
          <a:p>
            <a:pPr marL="0" indent="0">
              <a:buNone/>
            </a:pPr>
            <a:endParaRPr lang="en-US" dirty="0"/>
          </a:p>
        </p:txBody>
      </p:sp>
      <p:sp>
        <p:nvSpPr>
          <p:cNvPr id="6" name="Text Placeholder 5"/>
          <p:cNvSpPr>
            <a:spLocks noGrp="1"/>
          </p:cNvSpPr>
          <p:nvPr>
            <p:ph type="body" sz="half" idx="2"/>
          </p:nvPr>
        </p:nvSpPr>
        <p:spPr/>
        <p:txBody>
          <a:bodyPr/>
          <a:lstStyle/>
          <a:p>
            <a:r>
              <a:rPr lang="en-US" b="1" dirty="0">
                <a:solidFill>
                  <a:schemeClr val="bg2">
                    <a:lumMod val="75000"/>
                  </a:schemeClr>
                </a:solidFill>
              </a:rPr>
              <a:t>In a healthy relationship, people respect and support each other.</a:t>
            </a:r>
            <a:r>
              <a:rPr lang="en-US" dirty="0">
                <a:solidFill>
                  <a:schemeClr val="bg2">
                    <a:lumMod val="75000"/>
                  </a:schemeClr>
                </a:solidFill>
              </a:rPr>
              <a:t> </a:t>
            </a:r>
          </a:p>
          <a:p>
            <a:endParaRPr lang="en-US" dirty="0"/>
          </a:p>
        </p:txBody>
      </p:sp>
      <p:sp>
        <p:nvSpPr>
          <p:cNvPr id="7" name="TextBox 6"/>
          <p:cNvSpPr txBox="1"/>
          <p:nvPr/>
        </p:nvSpPr>
        <p:spPr>
          <a:xfrm>
            <a:off x="7007918" y="3575019"/>
            <a:ext cx="184666" cy="369332"/>
          </a:xfrm>
          <a:prstGeom prst="rect">
            <a:avLst/>
          </a:prstGeom>
          <a:noFill/>
        </p:spPr>
        <p:txBody>
          <a:bodyPr wrap="none" rtlCol="0">
            <a:spAutoFit/>
          </a:bodyPr>
          <a:lstStyle/>
          <a:p>
            <a:endParaRPr lang="en-US" dirty="0"/>
          </a:p>
        </p:txBody>
      </p:sp>
      <p:graphicFrame>
        <p:nvGraphicFramePr>
          <p:cNvPr id="12" name="Diagram 11"/>
          <p:cNvGraphicFramePr/>
          <p:nvPr>
            <p:extLst>
              <p:ext uri="{D42A27DB-BD31-4B8C-83A1-F6EECF244321}">
                <p14:modId xmlns:p14="http://schemas.microsoft.com/office/powerpoint/2010/main" val="2438229603"/>
              </p:ext>
            </p:extLst>
          </p:nvPr>
        </p:nvGraphicFramePr>
        <p:xfrm>
          <a:off x="1492645" y="27768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427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Graphic spid="12"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Traits of Healthy Relationships</a:t>
            </a:r>
            <a:endParaRPr lang="en-US" dirty="0"/>
          </a:p>
        </p:txBody>
      </p:sp>
      <p:sp>
        <p:nvSpPr>
          <p:cNvPr id="8" name="Content Placeholder 7"/>
          <p:cNvSpPr>
            <a:spLocks noGrp="1"/>
          </p:cNvSpPr>
          <p:nvPr>
            <p:ph sz="half" idx="17"/>
          </p:nvPr>
        </p:nvSpPr>
        <p:spPr>
          <a:xfrm>
            <a:off x="502920" y="1295400"/>
            <a:ext cx="3657413" cy="2656523"/>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en-US" sz="3200" b="1" dirty="0" smtClean="0"/>
              <a:t>Mutual Respect</a:t>
            </a:r>
          </a:p>
          <a:p>
            <a:pPr lvl="1"/>
            <a:r>
              <a:rPr lang="en-US" b="1" dirty="0"/>
              <a:t>You treat other people with respect, and they respect you in return. </a:t>
            </a:r>
          </a:p>
          <a:p>
            <a:pPr lvl="1"/>
            <a:r>
              <a:rPr lang="en-US" b="1" dirty="0"/>
              <a:t>You accept each other</a:t>
            </a:r>
            <a:r>
              <a:rPr lang="ja-JP" altLang="en-US" b="1" dirty="0">
                <a:latin typeface="Arial"/>
              </a:rPr>
              <a:t>’</a:t>
            </a:r>
            <a:r>
              <a:rPr lang="en-US" b="1" dirty="0"/>
              <a:t>s opinions, tastes, and traditions, even if they are different. </a:t>
            </a:r>
            <a:endParaRPr lang="en-US" b="1" dirty="0" smtClean="0"/>
          </a:p>
          <a:p>
            <a:pPr lvl="1"/>
            <a:r>
              <a:rPr lang="en-US" b="1" dirty="0"/>
              <a:t>At times you may agree to disagree instead of trying to force your opinions on each other. </a:t>
            </a:r>
          </a:p>
          <a:p>
            <a:endParaRPr lang="en-US" b="1" dirty="0"/>
          </a:p>
          <a:p>
            <a:endParaRPr lang="en-US" dirty="0"/>
          </a:p>
        </p:txBody>
      </p:sp>
      <p:sp>
        <p:nvSpPr>
          <p:cNvPr id="9" name="Content Placeholder 8"/>
          <p:cNvSpPr>
            <a:spLocks noGrp="1"/>
          </p:cNvSpPr>
          <p:nvPr>
            <p:ph sz="half" idx="18"/>
          </p:nvPr>
        </p:nvSpPr>
        <p:spPr>
          <a:xfrm>
            <a:off x="502920" y="4164964"/>
            <a:ext cx="3657413" cy="2540636"/>
          </a:xfrm>
        </p:spPr>
        <p:style>
          <a:lnRef idx="2">
            <a:schemeClr val="dk1"/>
          </a:lnRef>
          <a:fillRef idx="1">
            <a:schemeClr val="lt1"/>
          </a:fillRef>
          <a:effectRef idx="0">
            <a:schemeClr val="dk1"/>
          </a:effectRef>
          <a:fontRef idx="minor">
            <a:schemeClr val="dk1"/>
          </a:fontRef>
        </p:style>
        <p:txBody>
          <a:bodyPr>
            <a:normAutofit/>
          </a:bodyPr>
          <a:lstStyle/>
          <a:p>
            <a:r>
              <a:rPr lang="en-US" sz="3600" b="1" dirty="0" smtClean="0"/>
              <a:t>Honesty</a:t>
            </a:r>
            <a:endParaRPr lang="en-US" sz="3600" b="1" dirty="0"/>
          </a:p>
          <a:p>
            <a:pPr>
              <a:defRPr/>
            </a:pPr>
            <a:r>
              <a:rPr lang="en-US" sz="1600" b="1" dirty="0"/>
              <a:t>You are honest and open with others rather than concealing your thoughts, feelings, or actions. </a:t>
            </a:r>
          </a:p>
        </p:txBody>
      </p:sp>
      <p:sp>
        <p:nvSpPr>
          <p:cNvPr id="6" name="Content Placeholder 5"/>
          <p:cNvSpPr>
            <a:spLocks noGrp="1"/>
          </p:cNvSpPr>
          <p:nvPr>
            <p:ph sz="half" idx="1"/>
          </p:nvPr>
        </p:nvSpPr>
        <p:spPr>
          <a:xfrm>
            <a:off x="4410075" y="1295400"/>
            <a:ext cx="3657600" cy="2656523"/>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US" sz="3200" b="1" dirty="0" smtClean="0"/>
              <a:t>Caring</a:t>
            </a:r>
            <a:endParaRPr lang="en-US" sz="3200" b="1" dirty="0"/>
          </a:p>
          <a:p>
            <a:pPr>
              <a:defRPr/>
            </a:pPr>
            <a:r>
              <a:rPr lang="en-US" sz="1700" b="1" dirty="0"/>
              <a:t>You treat other people with kindness and consideration.</a:t>
            </a:r>
            <a:r>
              <a:rPr lang="en-US" sz="1700" dirty="0"/>
              <a:t> </a:t>
            </a:r>
          </a:p>
          <a:p>
            <a:pPr>
              <a:defRPr/>
            </a:pPr>
            <a:r>
              <a:rPr lang="en-US" sz="1700" b="1" dirty="0"/>
              <a:t>During difficult times, you show empathy and support.</a:t>
            </a:r>
            <a:r>
              <a:rPr lang="en-US" sz="1700" dirty="0"/>
              <a:t> </a:t>
            </a:r>
          </a:p>
          <a:p>
            <a:pPr>
              <a:defRPr/>
            </a:pPr>
            <a:r>
              <a:rPr lang="en-US" sz="1700" b="1" dirty="0"/>
              <a:t>You</a:t>
            </a:r>
            <a:r>
              <a:rPr lang="ja-JP" altLang="en-US" sz="1700" b="1" dirty="0">
                <a:latin typeface="Arial"/>
              </a:rPr>
              <a:t>’</a:t>
            </a:r>
            <a:r>
              <a:rPr lang="en-US" sz="1700" b="1" dirty="0"/>
              <a:t>re also willing to help out others.</a:t>
            </a:r>
            <a:r>
              <a:rPr lang="en-US" sz="1700" dirty="0"/>
              <a:t> </a:t>
            </a:r>
          </a:p>
          <a:p>
            <a:endParaRPr lang="en-US" dirty="0"/>
          </a:p>
        </p:txBody>
      </p:sp>
      <p:sp>
        <p:nvSpPr>
          <p:cNvPr id="7" name="Content Placeholder 6"/>
          <p:cNvSpPr>
            <a:spLocks noGrp="1"/>
          </p:cNvSpPr>
          <p:nvPr>
            <p:ph sz="half" idx="16"/>
          </p:nvPr>
        </p:nvSpPr>
        <p:spPr>
          <a:xfrm>
            <a:off x="4410075" y="4169664"/>
            <a:ext cx="3657600" cy="2535936"/>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r>
              <a:rPr lang="en-US" sz="4000" b="1" dirty="0" smtClean="0"/>
              <a:t>Commitment</a:t>
            </a:r>
            <a:endParaRPr lang="en-US" sz="4000" b="1" dirty="0"/>
          </a:p>
          <a:p>
            <a:r>
              <a:rPr lang="en-US" b="1" dirty="0"/>
              <a:t>You deal with problems in a positive way and are able to overcome them. </a:t>
            </a:r>
            <a:endParaRPr lang="en-US" b="1" dirty="0" smtClean="0"/>
          </a:p>
          <a:p>
            <a:r>
              <a:rPr lang="en-US" b="1" dirty="0"/>
              <a:t>You contribute to the relationship and work to keep it strong, even if it means making some sacrifices. </a:t>
            </a:r>
          </a:p>
          <a:p>
            <a:endParaRPr lang="en-US" b="1" dirty="0"/>
          </a:p>
          <a:p>
            <a:endParaRPr lang="en-US" dirty="0"/>
          </a:p>
        </p:txBody>
      </p:sp>
    </p:spTree>
    <p:extLst>
      <p:ext uri="{BB962C8B-B14F-4D97-AF65-F5344CB8AC3E}">
        <p14:creationId xmlns:p14="http://schemas.microsoft.com/office/powerpoint/2010/main" val="422484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blinds(horizontal)">
                                      <p:cBhvr>
                                        <p:cTn id="13" dur="500"/>
                                        <p:tgtEl>
                                          <p:spTgt spid="8">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blinds(horizontal)">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bg/>
                                          </p:spTgt>
                                        </p:tgtEl>
                                        <p:attrNameLst>
                                          <p:attrName>style.visibility</p:attrName>
                                        </p:attrNameLst>
                                      </p:cBhvr>
                                      <p:to>
                                        <p:strVal val="visible"/>
                                      </p:to>
                                    </p:set>
                                    <p:animEffect transition="in" filter="blinds(horizontal)">
                                      <p:cBhvr>
                                        <p:cTn id="21" dur="500"/>
                                        <p:tgtEl>
                                          <p:spTgt spid="6">
                                            <p:bg/>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blinds(horizontal)">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blinds(horizontal)">
                                      <p:cBhvr>
                                        <p:cTn id="31" dur="500"/>
                                        <p:tgtEl>
                                          <p:spTgt spid="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blinds(horizontal)">
                                      <p:cBhvr>
                                        <p:cTn id="36" dur="500"/>
                                        <p:tgtEl>
                                          <p:spTgt spid="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Effect transition="in" filter="blinds(horizontal)">
                                      <p:cBhvr>
                                        <p:cTn id="41" dur="5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9">
                                            <p:bg/>
                                          </p:spTgt>
                                        </p:tgtEl>
                                        <p:attrNameLst>
                                          <p:attrName>style.visibility</p:attrName>
                                        </p:attrNameLst>
                                      </p:cBhvr>
                                      <p:to>
                                        <p:strVal val="visible"/>
                                      </p:to>
                                    </p:set>
                                    <p:animEffect transition="in" filter="blinds(horizontal)">
                                      <p:cBhvr>
                                        <p:cTn id="46" dur="500"/>
                                        <p:tgtEl>
                                          <p:spTgt spid="9">
                                            <p:bg/>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animEffect transition="in" filter="blinds(horizontal)">
                                      <p:cBhvr>
                                        <p:cTn id="51" dur="500"/>
                                        <p:tgtEl>
                                          <p:spTgt spid="9">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9">
                                            <p:txEl>
                                              <p:pRg st="1" end="1"/>
                                            </p:txEl>
                                          </p:spTgt>
                                        </p:tgtEl>
                                        <p:attrNameLst>
                                          <p:attrName>style.visibility</p:attrName>
                                        </p:attrNameLst>
                                      </p:cBhvr>
                                      <p:to>
                                        <p:strVal val="visible"/>
                                      </p:to>
                                    </p:set>
                                    <p:animEffect transition="in" filter="blinds(horizontal)">
                                      <p:cBhvr>
                                        <p:cTn id="56" dur="500"/>
                                        <p:tgtEl>
                                          <p:spTgt spid="9">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7">
                                            <p:txEl>
                                              <p:pRg st="0" end="0"/>
                                            </p:txEl>
                                          </p:spTgt>
                                        </p:tgtEl>
                                        <p:attrNameLst>
                                          <p:attrName>style.visibility</p:attrName>
                                        </p:attrNameLst>
                                      </p:cBhvr>
                                      <p:to>
                                        <p:strVal val="visible"/>
                                      </p:to>
                                    </p:set>
                                    <p:animEffect transition="in" filter="blinds(horizontal)">
                                      <p:cBhvr>
                                        <p:cTn id="61" dur="500"/>
                                        <p:tgtEl>
                                          <p:spTgt spid="7">
                                            <p:txEl>
                                              <p:pRg st="0" end="0"/>
                                            </p:txEl>
                                          </p:spTgt>
                                        </p:tgtEl>
                                      </p:cBhvr>
                                    </p:animEffect>
                                  </p:childTnLst>
                                </p:cTn>
                              </p:par>
                              <p:par>
                                <p:cTn id="62" presetID="3" presetClass="entr" presetSubtype="10" fill="hold" nodeType="withEffect">
                                  <p:stCondLst>
                                    <p:cond delay="0"/>
                                  </p:stCondLst>
                                  <p:childTnLst>
                                    <p:set>
                                      <p:cBhvr>
                                        <p:cTn id="63" dur="1" fill="hold">
                                          <p:stCondLst>
                                            <p:cond delay="0"/>
                                          </p:stCondLst>
                                        </p:cTn>
                                        <p:tgtEl>
                                          <p:spTgt spid="7">
                                            <p:txEl>
                                              <p:pRg st="1" end="1"/>
                                            </p:txEl>
                                          </p:spTgt>
                                        </p:tgtEl>
                                        <p:attrNameLst>
                                          <p:attrName>style.visibility</p:attrName>
                                        </p:attrNameLst>
                                      </p:cBhvr>
                                      <p:to>
                                        <p:strVal val="visible"/>
                                      </p:to>
                                    </p:set>
                                    <p:animEffect transition="in" filter="blinds(horizontal)">
                                      <p:cBhvr>
                                        <p:cTn id="64" dur="500"/>
                                        <p:tgtEl>
                                          <p:spTgt spid="7">
                                            <p:txEl>
                                              <p:pRg st="1" end="1"/>
                                            </p:txEl>
                                          </p:spTgt>
                                        </p:tgtEl>
                                      </p:cBhvr>
                                    </p:animEffect>
                                  </p:childTnLst>
                                </p:cTn>
                              </p:par>
                              <p:par>
                                <p:cTn id="65" presetID="3" presetClass="entr" presetSubtype="10" fill="hold" nodeType="withEffect">
                                  <p:stCondLst>
                                    <p:cond delay="0"/>
                                  </p:stCondLst>
                                  <p:childTnLst>
                                    <p:set>
                                      <p:cBhvr>
                                        <p:cTn id="66" dur="1" fill="hold">
                                          <p:stCondLst>
                                            <p:cond delay="0"/>
                                          </p:stCondLst>
                                        </p:cTn>
                                        <p:tgtEl>
                                          <p:spTgt spid="7">
                                            <p:txEl>
                                              <p:pRg st="2" end="2"/>
                                            </p:txEl>
                                          </p:spTgt>
                                        </p:tgtEl>
                                        <p:attrNameLst>
                                          <p:attrName>style.visibility</p:attrName>
                                        </p:attrNameLst>
                                      </p:cBhvr>
                                      <p:to>
                                        <p:strVal val="visible"/>
                                      </p:to>
                                    </p:set>
                                    <p:animEffect transition="in" filter="blinds(horizontal)">
                                      <p:cBhvr>
                                        <p:cTn id="6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6"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Skills for Building Healthy Relationships</a:t>
            </a:r>
            <a:endParaRPr lang="en-US" dirty="0"/>
          </a:p>
        </p:txBody>
      </p:sp>
      <p:sp>
        <p:nvSpPr>
          <p:cNvPr id="9" name="Text Placeholder 8"/>
          <p:cNvSpPr>
            <a:spLocks noGrp="1"/>
          </p:cNvSpPr>
          <p:nvPr>
            <p:ph type="body" sz="half" idx="2"/>
          </p:nvPr>
        </p:nvSpPr>
        <p:spPr/>
        <p:txBody>
          <a:bodyPr/>
          <a:lstStyle/>
          <a:p>
            <a:r>
              <a:rPr lang="en-US" dirty="0" smtClean="0"/>
              <a:t>The Three C’s of Healthy Relationships</a:t>
            </a:r>
            <a:endParaRPr lang="en-US" dirty="0"/>
          </a:p>
        </p:txBody>
      </p:sp>
      <p:pic>
        <p:nvPicPr>
          <p:cNvPr id="10" name="Picture 4" descr="3 bubbl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69891" b="-69891"/>
          <a:stretch>
            <a:fillRect/>
          </a:stretch>
        </p:blipFill>
        <p:spPr bwMode="auto">
          <a:xfrm>
            <a:off x="762000" y="1981200"/>
            <a:ext cx="7556313"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066800" y="3733800"/>
            <a:ext cx="1905000" cy="369332"/>
          </a:xfrm>
          <a:prstGeom prst="rect">
            <a:avLst/>
          </a:prstGeom>
          <a:noFill/>
        </p:spPr>
        <p:txBody>
          <a:bodyPr wrap="square" rtlCol="0">
            <a:spAutoFit/>
          </a:bodyPr>
          <a:lstStyle/>
          <a:p>
            <a:r>
              <a:rPr lang="en-US" dirty="0" smtClean="0">
                <a:solidFill>
                  <a:schemeClr val="bg1"/>
                </a:solidFill>
              </a:rPr>
              <a:t>Communication</a:t>
            </a:r>
            <a:endParaRPr lang="en-US" dirty="0">
              <a:solidFill>
                <a:schemeClr val="bg1"/>
              </a:solidFill>
            </a:endParaRPr>
          </a:p>
        </p:txBody>
      </p:sp>
      <p:sp>
        <p:nvSpPr>
          <p:cNvPr id="12" name="TextBox 11"/>
          <p:cNvSpPr txBox="1"/>
          <p:nvPr/>
        </p:nvSpPr>
        <p:spPr>
          <a:xfrm>
            <a:off x="3733800" y="3810000"/>
            <a:ext cx="1905000" cy="369332"/>
          </a:xfrm>
          <a:prstGeom prst="rect">
            <a:avLst/>
          </a:prstGeom>
          <a:noFill/>
        </p:spPr>
        <p:txBody>
          <a:bodyPr wrap="square" rtlCol="0">
            <a:spAutoFit/>
          </a:bodyPr>
          <a:lstStyle/>
          <a:p>
            <a:r>
              <a:rPr lang="en-US" dirty="0" smtClean="0">
                <a:solidFill>
                  <a:schemeClr val="bg1"/>
                </a:solidFill>
              </a:rPr>
              <a:t>Cooperation</a:t>
            </a:r>
            <a:endParaRPr lang="en-US" dirty="0">
              <a:solidFill>
                <a:schemeClr val="bg1"/>
              </a:solidFill>
            </a:endParaRPr>
          </a:p>
        </p:txBody>
      </p:sp>
      <p:sp>
        <p:nvSpPr>
          <p:cNvPr id="13" name="TextBox 12"/>
          <p:cNvSpPr txBox="1"/>
          <p:nvPr/>
        </p:nvSpPr>
        <p:spPr>
          <a:xfrm>
            <a:off x="6324600" y="3810000"/>
            <a:ext cx="1905000" cy="369332"/>
          </a:xfrm>
          <a:prstGeom prst="rect">
            <a:avLst/>
          </a:prstGeom>
          <a:noFill/>
        </p:spPr>
        <p:txBody>
          <a:bodyPr wrap="square" rtlCol="0">
            <a:spAutoFit/>
          </a:bodyPr>
          <a:lstStyle/>
          <a:p>
            <a:r>
              <a:rPr lang="en-US" dirty="0" smtClean="0">
                <a:solidFill>
                  <a:schemeClr val="bg1"/>
                </a:solidFill>
              </a:rPr>
              <a:t>Compromise</a:t>
            </a:r>
            <a:endParaRPr lang="en-US" dirty="0">
              <a:solidFill>
                <a:schemeClr val="bg1"/>
              </a:solidFill>
            </a:endParaRPr>
          </a:p>
        </p:txBody>
      </p:sp>
    </p:spTree>
    <p:extLst>
      <p:ext uri="{BB962C8B-B14F-4D97-AF65-F5344CB8AC3E}">
        <p14:creationId xmlns:p14="http://schemas.microsoft.com/office/powerpoint/2010/main" val="153342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Three C’s</a:t>
            </a:r>
            <a:endParaRPr lang="en-US" dirty="0"/>
          </a:p>
        </p:txBody>
      </p:sp>
      <p:sp>
        <p:nvSpPr>
          <p:cNvPr id="6" name="Content Placeholder 5"/>
          <p:cNvSpPr>
            <a:spLocks noGrp="1"/>
          </p:cNvSpPr>
          <p:nvPr>
            <p:ph sz="half" idx="1"/>
          </p:nvPr>
        </p:nvSpPr>
        <p:spPr/>
        <p:txBody>
          <a:bodyPr>
            <a:normAutofit fontScale="92500" lnSpcReduction="20000"/>
          </a:bodyPr>
          <a:lstStyle/>
          <a:p>
            <a:r>
              <a:rPr lang="en-US" sz="3500" dirty="0" smtClean="0">
                <a:solidFill>
                  <a:srgbClr val="75367A"/>
                </a:solidFill>
              </a:rPr>
              <a:t>Cooperation</a:t>
            </a:r>
          </a:p>
          <a:p>
            <a:pPr lvl="1"/>
            <a:r>
              <a:rPr lang="en-US" dirty="0"/>
              <a:t>In relationships, people need to cooperate with each other. </a:t>
            </a:r>
            <a:r>
              <a:rPr lang="en-US" b="1" dirty="0">
                <a:solidFill>
                  <a:schemeClr val="tx2">
                    <a:lumMod val="75000"/>
                    <a:lumOff val="25000"/>
                  </a:schemeClr>
                </a:solidFill>
              </a:rPr>
              <a:t>Cooperation</a:t>
            </a:r>
            <a:r>
              <a:rPr lang="en-US" dirty="0">
                <a:solidFill>
                  <a:schemeClr val="tx2">
                    <a:lumMod val="75000"/>
                    <a:lumOff val="25000"/>
                  </a:schemeClr>
                </a:solidFill>
              </a:rPr>
              <a:t> </a:t>
            </a:r>
            <a:r>
              <a:rPr lang="en-US" dirty="0"/>
              <a:t>can strengthen your relationships</a:t>
            </a:r>
            <a:r>
              <a:rPr lang="en-US" dirty="0" smtClean="0"/>
              <a:t>.</a:t>
            </a:r>
          </a:p>
          <a:p>
            <a:pPr lvl="1"/>
            <a:r>
              <a:rPr lang="en-US" u="sng" dirty="0" smtClean="0"/>
              <a:t>Cooperation</a:t>
            </a:r>
            <a:r>
              <a:rPr lang="en-US" dirty="0" smtClean="0"/>
              <a:t> – working together for the good of all</a:t>
            </a:r>
            <a:endParaRPr lang="en-US" dirty="0"/>
          </a:p>
          <a:p>
            <a:pPr lvl="1"/>
            <a:endParaRPr lang="en-US" dirty="0"/>
          </a:p>
        </p:txBody>
      </p:sp>
      <p:sp>
        <p:nvSpPr>
          <p:cNvPr id="7" name="Content Placeholder 6"/>
          <p:cNvSpPr>
            <a:spLocks noGrp="1"/>
          </p:cNvSpPr>
          <p:nvPr>
            <p:ph sz="half" idx="15"/>
          </p:nvPr>
        </p:nvSpPr>
        <p:spPr>
          <a:xfrm>
            <a:off x="498518" y="1985963"/>
            <a:ext cx="3657600" cy="2890837"/>
          </a:xfrm>
        </p:spPr>
        <p:txBody>
          <a:bodyPr>
            <a:normAutofit lnSpcReduction="10000"/>
          </a:bodyPr>
          <a:lstStyle/>
          <a:p>
            <a:r>
              <a:rPr lang="en-US" sz="3200" dirty="0" smtClean="0">
                <a:solidFill>
                  <a:srgbClr val="75367A"/>
                </a:solidFill>
              </a:rPr>
              <a:t>Communication</a:t>
            </a:r>
          </a:p>
          <a:p>
            <a:pPr marL="228600" lvl="1" indent="0">
              <a:defRPr/>
            </a:pPr>
            <a:r>
              <a:rPr lang="en-US" dirty="0" smtClean="0"/>
              <a:t>In </a:t>
            </a:r>
            <a:r>
              <a:rPr lang="en-US" dirty="0"/>
              <a:t>relationships, people need to understand each other. </a:t>
            </a:r>
          </a:p>
          <a:p>
            <a:pPr marL="228600" lvl="1" indent="0">
              <a:defRPr/>
            </a:pPr>
            <a:r>
              <a:rPr lang="en-US" dirty="0" smtClean="0"/>
              <a:t>It</a:t>
            </a:r>
            <a:r>
              <a:rPr lang="en-US" dirty="0" smtClean="0">
                <a:latin typeface="Arial"/>
              </a:rPr>
              <a:t>’</a:t>
            </a:r>
            <a:r>
              <a:rPr lang="en-US" dirty="0" smtClean="0"/>
              <a:t>s </a:t>
            </a:r>
            <a:r>
              <a:rPr lang="en-US" dirty="0"/>
              <a:t>important to learn effective communication skills so you can express your thoughts, feelings, and expectations to others and understand theirs in return. </a:t>
            </a:r>
          </a:p>
          <a:p>
            <a:pPr marL="457200" lvl="2" indent="0">
              <a:buNone/>
            </a:pPr>
            <a:endParaRPr lang="en-US" dirty="0"/>
          </a:p>
        </p:txBody>
      </p:sp>
      <p:sp>
        <p:nvSpPr>
          <p:cNvPr id="8" name="Content Placeholder 7"/>
          <p:cNvSpPr>
            <a:spLocks noGrp="1"/>
          </p:cNvSpPr>
          <p:nvPr>
            <p:ph sz="half" idx="16"/>
          </p:nvPr>
        </p:nvSpPr>
        <p:spPr>
          <a:xfrm>
            <a:off x="4410074" y="4169664"/>
            <a:ext cx="4352925" cy="2383536"/>
          </a:xfrm>
        </p:spPr>
        <p:txBody>
          <a:bodyPr>
            <a:normAutofit lnSpcReduction="10000"/>
          </a:bodyPr>
          <a:lstStyle/>
          <a:p>
            <a:r>
              <a:rPr lang="en-US" sz="2800" dirty="0" smtClean="0">
                <a:solidFill>
                  <a:srgbClr val="75367A"/>
                </a:solidFill>
              </a:rPr>
              <a:t>Compromise</a:t>
            </a:r>
            <a:endParaRPr lang="en-US" dirty="0" smtClean="0">
              <a:solidFill>
                <a:srgbClr val="75367A"/>
              </a:solidFill>
            </a:endParaRPr>
          </a:p>
          <a:p>
            <a:pPr lvl="1"/>
            <a:r>
              <a:rPr lang="en-US" dirty="0"/>
              <a:t>Sometimes, when people in relationships want different things, they may decide to </a:t>
            </a:r>
            <a:r>
              <a:rPr lang="en-US" b="1" dirty="0">
                <a:solidFill>
                  <a:srgbClr val="75367A"/>
                </a:solidFill>
              </a:rPr>
              <a:t>compromise</a:t>
            </a:r>
            <a:r>
              <a:rPr lang="en-US" dirty="0"/>
              <a:t>. </a:t>
            </a:r>
          </a:p>
          <a:p>
            <a:pPr lvl="1"/>
            <a:r>
              <a:rPr lang="en-US" u="sng" dirty="0" smtClean="0"/>
              <a:t>Compromise</a:t>
            </a:r>
            <a:r>
              <a:rPr lang="en-US" dirty="0" smtClean="0"/>
              <a:t>-</a:t>
            </a:r>
            <a:r>
              <a:rPr lang="en-US" dirty="0"/>
              <a:t>A problem-solving method in which each participant gives up something to reach a solution that satisfies everyone </a:t>
            </a:r>
          </a:p>
          <a:p>
            <a:pPr marL="228600" lvl="1" indent="0">
              <a:buNone/>
            </a:pPr>
            <a:endParaRPr lang="en-US" u="sng" dirty="0"/>
          </a:p>
        </p:txBody>
      </p:sp>
    </p:spTree>
    <p:extLst>
      <p:ext uri="{BB962C8B-B14F-4D97-AF65-F5344CB8AC3E}">
        <p14:creationId xmlns:p14="http://schemas.microsoft.com/office/powerpoint/2010/main" val="335372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checkerboard(across)">
                                      <p:cBhvr>
                                        <p:cTn id="10" dur="500"/>
                                        <p:tgtEl>
                                          <p:spTgt spid="7">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checkerboard(across)">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dissolve">
                                      <p:cBhvr>
                                        <p:cTn id="18" dur="500"/>
                                        <p:tgtEl>
                                          <p:spTgt spid="6">
                                            <p:txEl>
                                              <p:pRg st="0" end="0"/>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dissolve">
                                      <p:cBhvr>
                                        <p:cTn id="21" dur="500"/>
                                        <p:tgtEl>
                                          <p:spTgt spid="6">
                                            <p:txEl>
                                              <p:pRg st="1" end="1"/>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dissolv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30" dur="500"/>
                                        <p:tgtEl>
                                          <p:spTgt spid="8">
                                            <p:txEl>
                                              <p:pRg st="0" end="0"/>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additive="base">
                                        <p:cTn id="33"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34" dur="500"/>
                                        <p:tgtEl>
                                          <p:spTgt spid="8">
                                            <p:txEl>
                                              <p:pRg st="1" end="1"/>
                                            </p:tx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 calcmode="lin" valueType="num">
                                      <p:cBhvr additive="base">
                                        <p:cTn id="37"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3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Unhealthy Relationships</a:t>
            </a:r>
            <a:endParaRPr lang="en-US" dirty="0"/>
          </a:p>
        </p:txBody>
      </p:sp>
      <p:sp>
        <p:nvSpPr>
          <p:cNvPr id="3" name="Text Placeholder 2"/>
          <p:cNvSpPr>
            <a:spLocks noGrp="1"/>
          </p:cNvSpPr>
          <p:nvPr>
            <p:ph type="body" idx="1"/>
          </p:nvPr>
        </p:nvSpPr>
        <p:spPr/>
        <p:txBody>
          <a:bodyPr>
            <a:normAutofit/>
          </a:bodyPr>
          <a:lstStyle/>
          <a:p>
            <a:r>
              <a:rPr lang="en-US" sz="2000" dirty="0" smtClean="0">
                <a:solidFill>
                  <a:schemeClr val="tx2">
                    <a:lumMod val="25000"/>
                    <a:lumOff val="75000"/>
                  </a:schemeClr>
                </a:solidFill>
              </a:rPr>
              <a:t>Know the signs. </a:t>
            </a:r>
            <a:endParaRPr lang="en-US" sz="2000" dirty="0">
              <a:solidFill>
                <a:schemeClr val="tx2">
                  <a:lumMod val="25000"/>
                  <a:lumOff val="75000"/>
                </a:schemeClr>
              </a:solidFill>
            </a:endParaRPr>
          </a:p>
        </p:txBody>
      </p:sp>
    </p:spTree>
    <p:extLst>
      <p:ext uri="{BB962C8B-B14F-4D97-AF65-F5344CB8AC3E}">
        <p14:creationId xmlns:p14="http://schemas.microsoft.com/office/powerpoint/2010/main" val="99677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Characterizes a </a:t>
            </a:r>
            <a:r>
              <a:rPr lang="en-US" dirty="0"/>
              <a:t>H</a:t>
            </a:r>
            <a:r>
              <a:rPr lang="en-US" dirty="0" smtClean="0"/>
              <a:t>ealthy Relationship?</a:t>
            </a:r>
            <a:endParaRPr lang="en-US" dirty="0"/>
          </a:p>
        </p:txBody>
      </p:sp>
      <p:sp>
        <p:nvSpPr>
          <p:cNvPr id="5" name="Content Placeholder 4"/>
          <p:cNvSpPr>
            <a:spLocks noGrp="1"/>
          </p:cNvSpPr>
          <p:nvPr>
            <p:ph idx="1"/>
          </p:nvPr>
        </p:nvSpPr>
        <p:spPr>
          <a:xfrm>
            <a:off x="381001" y="1981200"/>
            <a:ext cx="5638800" cy="4572000"/>
          </a:xfrm>
        </p:spPr>
        <p:txBody>
          <a:bodyPr>
            <a:normAutofit fontScale="62500" lnSpcReduction="20000"/>
          </a:bodyPr>
          <a:lstStyle/>
          <a:p>
            <a:pPr lvl="0"/>
            <a:r>
              <a:rPr lang="en-US" dirty="0"/>
              <a:t>listen to you and take your feelings and ideas seriously</a:t>
            </a:r>
          </a:p>
          <a:p>
            <a:pPr lvl="0"/>
            <a:r>
              <a:rPr lang="en-US" dirty="0"/>
              <a:t>talk openly and honestly with you about what matters to them</a:t>
            </a:r>
          </a:p>
          <a:p>
            <a:pPr lvl="0"/>
            <a:r>
              <a:rPr lang="en-US" dirty="0"/>
              <a:t>never use threats of harm, violence or suicide to get his/her own way</a:t>
            </a:r>
          </a:p>
          <a:p>
            <a:pPr lvl="0"/>
            <a:r>
              <a:rPr lang="en-US" dirty="0"/>
              <a:t>never hit, punch, kick, bite, slap, push or otherwise strike out in anger or jealousy</a:t>
            </a:r>
          </a:p>
          <a:p>
            <a:pPr lvl="0"/>
            <a:r>
              <a:rPr lang="en-US" dirty="0"/>
              <a:t>not try to control what you do, where you go or who you talk to</a:t>
            </a:r>
          </a:p>
          <a:p>
            <a:pPr lvl="0"/>
            <a:r>
              <a:rPr lang="en-US" dirty="0"/>
              <a:t>respect you, and say good things to you and about you</a:t>
            </a:r>
          </a:p>
          <a:p>
            <a:pPr lvl="0"/>
            <a:r>
              <a:rPr lang="en-US" dirty="0"/>
              <a:t>enjoy spending time with you, and show it whether alone with you or in a group</a:t>
            </a:r>
          </a:p>
          <a:p>
            <a:pPr lvl="0"/>
            <a:r>
              <a:rPr lang="en-US" dirty="0"/>
              <a:t>trust you, and earn your trust by keeping your confidences</a:t>
            </a:r>
          </a:p>
          <a:p>
            <a:pPr lvl="0"/>
            <a:r>
              <a:rPr lang="en-US" dirty="0"/>
              <a:t>allow you to enjoy the activities and people that matter to you</a:t>
            </a:r>
          </a:p>
          <a:p>
            <a:pPr lvl="0"/>
            <a:r>
              <a:rPr lang="en-US" dirty="0"/>
              <a:t>accepts your limits about sexual activity, every time.</a:t>
            </a:r>
          </a:p>
          <a:p>
            <a:endParaRPr lang="en-US" dirty="0"/>
          </a:p>
        </p:txBody>
      </p:sp>
      <p:pic>
        <p:nvPicPr>
          <p:cNvPr id="2" name="Picture 1" descr="center_teen_relationships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505200"/>
            <a:ext cx="3200399" cy="3352800"/>
          </a:xfrm>
          <a:prstGeom prst="rect">
            <a:avLst/>
          </a:prstGeom>
        </p:spPr>
      </p:pic>
    </p:spTree>
    <p:extLst>
      <p:ext uri="{BB962C8B-B14F-4D97-AF65-F5344CB8AC3E}">
        <p14:creationId xmlns:p14="http://schemas.microsoft.com/office/powerpoint/2010/main" val="187701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randombar(horizontal)">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randombar(horizontal)">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randombar(horizontal)">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Health Triangle: </a:t>
            </a:r>
            <a:r>
              <a:rPr lang="en-US" b="1" dirty="0" smtClean="0"/>
              <a:t>Physical Health</a:t>
            </a:r>
            <a:endParaRPr lang="en-US" b="1" dirty="0"/>
          </a:p>
        </p:txBody>
      </p:sp>
      <p:sp>
        <p:nvSpPr>
          <p:cNvPr id="6" name="Content Placeholder 5"/>
          <p:cNvSpPr>
            <a:spLocks noGrp="1"/>
          </p:cNvSpPr>
          <p:nvPr>
            <p:ph sz="half" idx="1"/>
          </p:nvPr>
        </p:nvSpPr>
        <p:spPr>
          <a:xfrm>
            <a:off x="498518" y="1371600"/>
            <a:ext cx="3657600" cy="4754563"/>
          </a:xfrm>
        </p:spPr>
        <p:txBody>
          <a:bodyPr>
            <a:normAutofit fontScale="77500" lnSpcReduction="20000"/>
          </a:bodyPr>
          <a:lstStyle/>
          <a:p>
            <a:r>
              <a:rPr lang="en-US" b="1" i="1" u="sng" dirty="0" smtClean="0">
                <a:solidFill>
                  <a:srgbClr val="000000"/>
                </a:solidFill>
              </a:rPr>
              <a:t>Definition</a:t>
            </a:r>
            <a:r>
              <a:rPr lang="en-US" i="1" dirty="0" smtClean="0">
                <a:solidFill>
                  <a:srgbClr val="000000"/>
                </a:solidFill>
              </a:rPr>
              <a:t>: Condition of your body. </a:t>
            </a:r>
          </a:p>
          <a:p>
            <a:pPr>
              <a:lnSpc>
                <a:spcPct val="120000"/>
              </a:lnSpc>
            </a:pPr>
            <a:r>
              <a:rPr lang="en-US" dirty="0" smtClean="0">
                <a:solidFill>
                  <a:schemeClr val="tx1"/>
                </a:solidFill>
              </a:rPr>
              <a:t>Well balanced diet</a:t>
            </a:r>
          </a:p>
          <a:p>
            <a:pPr>
              <a:lnSpc>
                <a:spcPct val="120000"/>
              </a:lnSpc>
            </a:pPr>
            <a:r>
              <a:rPr lang="en-US" dirty="0" smtClean="0">
                <a:solidFill>
                  <a:schemeClr val="tx1"/>
                </a:solidFill>
              </a:rPr>
              <a:t>Regular physical activity (30-60 minutes per day</a:t>
            </a:r>
          </a:p>
          <a:p>
            <a:pPr>
              <a:lnSpc>
                <a:spcPct val="120000"/>
              </a:lnSpc>
            </a:pPr>
            <a:r>
              <a:rPr lang="en-US" dirty="0" smtClean="0">
                <a:solidFill>
                  <a:schemeClr val="tx1"/>
                </a:solidFill>
              </a:rPr>
              <a:t>Plenty of sleep (most teens need 9 hours)</a:t>
            </a:r>
          </a:p>
          <a:p>
            <a:pPr>
              <a:lnSpc>
                <a:spcPct val="120000"/>
              </a:lnSpc>
            </a:pPr>
            <a:r>
              <a:rPr lang="en-US" dirty="0" smtClean="0">
                <a:solidFill>
                  <a:schemeClr val="tx1"/>
                </a:solidFill>
              </a:rPr>
              <a:t>Visits to the doctor </a:t>
            </a:r>
          </a:p>
          <a:p>
            <a:pPr>
              <a:lnSpc>
                <a:spcPct val="120000"/>
              </a:lnSpc>
            </a:pPr>
            <a:r>
              <a:rPr lang="en-US" dirty="0" smtClean="0">
                <a:solidFill>
                  <a:schemeClr val="tx1"/>
                </a:solidFill>
              </a:rPr>
              <a:t>Healthful hygiene habits</a:t>
            </a:r>
          </a:p>
          <a:p>
            <a:pPr>
              <a:lnSpc>
                <a:spcPct val="120000"/>
              </a:lnSpc>
            </a:pPr>
            <a:r>
              <a:rPr lang="en-US" dirty="0" smtClean="0">
                <a:solidFill>
                  <a:schemeClr val="tx1"/>
                </a:solidFill>
              </a:rPr>
              <a:t>Wear protective equipment</a:t>
            </a:r>
          </a:p>
          <a:p>
            <a:pPr>
              <a:lnSpc>
                <a:spcPct val="120000"/>
              </a:lnSpc>
            </a:pPr>
            <a:r>
              <a:rPr lang="en-US" dirty="0" smtClean="0">
                <a:solidFill>
                  <a:schemeClr val="tx1"/>
                </a:solidFill>
              </a:rPr>
              <a:t>Follow safety rules</a:t>
            </a:r>
          </a:p>
          <a:p>
            <a:pPr>
              <a:lnSpc>
                <a:spcPct val="120000"/>
              </a:lnSpc>
            </a:pPr>
            <a:r>
              <a:rPr lang="en-US" dirty="0" smtClean="0">
                <a:solidFill>
                  <a:schemeClr val="tx1"/>
                </a:solidFill>
              </a:rPr>
              <a:t>Avoid risk-taking behaviors and harmful substances.</a:t>
            </a:r>
          </a:p>
          <a:p>
            <a:endParaRPr lang="en-US" dirty="0" smtClean="0">
              <a:solidFill>
                <a:srgbClr val="FF0000"/>
              </a:solidFill>
            </a:endParaRPr>
          </a:p>
        </p:txBody>
      </p:sp>
      <p:sp>
        <p:nvSpPr>
          <p:cNvPr id="7" name="Content Placeholder 6"/>
          <p:cNvSpPr>
            <a:spLocks noGrp="1"/>
          </p:cNvSpPr>
          <p:nvPr>
            <p:ph sz="half" idx="2"/>
          </p:nvPr>
        </p:nvSpPr>
        <p:spPr/>
        <p:txBody>
          <a:bodyPr>
            <a:normAutofit/>
          </a:bodyPr>
          <a:lstStyle/>
          <a:p>
            <a:endParaRPr lang="en-US" dirty="0" smtClean="0">
              <a:solidFill>
                <a:schemeClr val="tx1"/>
              </a:solidFill>
            </a:endParaRPr>
          </a:p>
          <a:p>
            <a:endParaRPr lang="en-US" dirty="0">
              <a:solidFill>
                <a:schemeClr val="tx1"/>
              </a:solidFill>
            </a:endParaRPr>
          </a:p>
          <a:p>
            <a:endParaRPr lang="en-US" i="1" dirty="0" smtClean="0">
              <a:solidFill>
                <a:srgbClr val="000000"/>
              </a:solidFill>
            </a:endParaRPr>
          </a:p>
          <a:p>
            <a:endParaRPr lang="en-US" i="1" dirty="0">
              <a:solidFill>
                <a:srgbClr val="000000"/>
              </a:solidFill>
            </a:endParaRPr>
          </a:p>
          <a:p>
            <a:endParaRPr lang="en-US" b="1" dirty="0">
              <a:solidFill>
                <a:srgbClr val="FF0000"/>
              </a:solidFill>
            </a:endParaRPr>
          </a:p>
        </p:txBody>
      </p:sp>
      <p:pic>
        <p:nvPicPr>
          <p:cNvPr id="9" name="Picture 8"/>
          <p:cNvPicPr>
            <a:picLocks noChangeAspect="1"/>
          </p:cNvPicPr>
          <p:nvPr/>
        </p:nvPicPr>
        <p:blipFill>
          <a:blip r:embed="rId2"/>
          <a:stretch>
            <a:fillRect/>
          </a:stretch>
        </p:blipFill>
        <p:spPr>
          <a:xfrm>
            <a:off x="4419600" y="1371600"/>
            <a:ext cx="1905000" cy="2195965"/>
          </a:xfrm>
          <a:prstGeom prst="rect">
            <a:avLst/>
          </a:prstGeom>
        </p:spPr>
      </p:pic>
      <p:pic>
        <p:nvPicPr>
          <p:cNvPr id="10" name="Picture 9"/>
          <p:cNvPicPr>
            <a:picLocks noChangeAspect="1"/>
          </p:cNvPicPr>
          <p:nvPr/>
        </p:nvPicPr>
        <p:blipFill>
          <a:blip r:embed="rId3"/>
          <a:stretch>
            <a:fillRect/>
          </a:stretch>
        </p:blipFill>
        <p:spPr>
          <a:xfrm>
            <a:off x="6159956" y="1905000"/>
            <a:ext cx="2978132" cy="1676400"/>
          </a:xfrm>
          <a:prstGeom prst="rect">
            <a:avLst/>
          </a:prstGeom>
        </p:spPr>
      </p:pic>
      <p:pic>
        <p:nvPicPr>
          <p:cNvPr id="11" name="Picture 10"/>
          <p:cNvPicPr>
            <a:picLocks noChangeAspect="1"/>
          </p:cNvPicPr>
          <p:nvPr/>
        </p:nvPicPr>
        <p:blipFill>
          <a:blip r:embed="rId4"/>
          <a:stretch>
            <a:fillRect/>
          </a:stretch>
        </p:blipFill>
        <p:spPr>
          <a:xfrm>
            <a:off x="5924550" y="3581400"/>
            <a:ext cx="3219450" cy="1981200"/>
          </a:xfrm>
          <a:prstGeom prst="rect">
            <a:avLst/>
          </a:prstGeom>
        </p:spPr>
      </p:pic>
      <p:pic>
        <p:nvPicPr>
          <p:cNvPr id="12" name="Picture 11"/>
          <p:cNvPicPr>
            <a:picLocks noChangeAspect="1"/>
          </p:cNvPicPr>
          <p:nvPr/>
        </p:nvPicPr>
        <p:blipFill>
          <a:blip r:embed="rId5"/>
          <a:stretch>
            <a:fillRect/>
          </a:stretch>
        </p:blipFill>
        <p:spPr>
          <a:xfrm>
            <a:off x="3810000" y="3581400"/>
            <a:ext cx="2672649" cy="1981200"/>
          </a:xfrm>
          <a:prstGeom prst="rect">
            <a:avLst/>
          </a:prstGeom>
        </p:spPr>
      </p:pic>
    </p:spTree>
    <p:extLst>
      <p:ext uri="{BB962C8B-B14F-4D97-AF65-F5344CB8AC3E}">
        <p14:creationId xmlns:p14="http://schemas.microsoft.com/office/powerpoint/2010/main" val="54842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Characterizes </a:t>
            </a:r>
            <a:r>
              <a:rPr lang="en-US" dirty="0" smtClean="0"/>
              <a:t>an Unhealthy </a:t>
            </a:r>
            <a:r>
              <a:rPr lang="en-US" dirty="0"/>
              <a:t>Relationship?</a:t>
            </a:r>
          </a:p>
        </p:txBody>
      </p:sp>
      <p:sp>
        <p:nvSpPr>
          <p:cNvPr id="3" name="Content Placeholder 2"/>
          <p:cNvSpPr>
            <a:spLocks noGrp="1"/>
          </p:cNvSpPr>
          <p:nvPr>
            <p:ph sz="half" idx="1"/>
          </p:nvPr>
        </p:nvSpPr>
        <p:spPr/>
        <p:txBody>
          <a:bodyPr>
            <a:normAutofit/>
          </a:bodyPr>
          <a:lstStyle/>
          <a:p>
            <a:pPr lvl="0"/>
            <a:r>
              <a:rPr lang="en-US" dirty="0" smtClean="0"/>
              <a:t>Believing </a:t>
            </a:r>
            <a:r>
              <a:rPr lang="en-US" dirty="0"/>
              <a:t>one person has more rights that the other.</a:t>
            </a:r>
          </a:p>
          <a:p>
            <a:pPr lvl="0"/>
            <a:r>
              <a:rPr lang="en-US" dirty="0"/>
              <a:t>Shouting or yelling when you are angry at your partner.</a:t>
            </a:r>
          </a:p>
          <a:p>
            <a:pPr lvl="0"/>
            <a:r>
              <a:rPr lang="en-US" dirty="0"/>
              <a:t>Using the silent treatment.</a:t>
            </a:r>
          </a:p>
          <a:p>
            <a:pPr lvl="0"/>
            <a:r>
              <a:rPr lang="en-US" dirty="0"/>
              <a:t>Pestering your partner until you get what you want.</a:t>
            </a:r>
          </a:p>
          <a:p>
            <a:pPr lvl="0"/>
            <a:r>
              <a:rPr lang="en-US" dirty="0"/>
              <a:t>Pouting to get what you want.</a:t>
            </a:r>
          </a:p>
          <a:p>
            <a:pPr lvl="0"/>
            <a:r>
              <a:rPr lang="en-US" dirty="0"/>
              <a:t>Excessive calling, texting or emailing.</a:t>
            </a:r>
          </a:p>
          <a:p>
            <a:endParaRPr lang="en-US" dirty="0"/>
          </a:p>
        </p:txBody>
      </p:sp>
      <p:pic>
        <p:nvPicPr>
          <p:cNvPr id="5" name="Content Placeholder 4" descr="Unknown.jpeg"/>
          <p:cNvPicPr>
            <a:picLocks noGrp="1" noChangeAspect="1"/>
          </p:cNvPicPr>
          <p:nvPr>
            <p:ph sz="half" idx="2"/>
          </p:nvPr>
        </p:nvPicPr>
        <p:blipFill>
          <a:blip r:embed="rId2">
            <a:extLst>
              <a:ext uri="{28A0092B-C50C-407E-A947-70E740481C1C}">
                <a14:useLocalDpi xmlns:a14="http://schemas.microsoft.com/office/drawing/2010/main" val="0"/>
              </a:ext>
            </a:extLst>
          </a:blip>
          <a:srcRect t="-23477" b="-23477"/>
          <a:stretch>
            <a:fillRect/>
          </a:stretch>
        </p:blipFill>
        <p:spPr>
          <a:xfrm>
            <a:off x="4400550" y="1985963"/>
            <a:ext cx="4591050" cy="4140200"/>
          </a:xfrm>
        </p:spPr>
      </p:pic>
    </p:spTree>
    <p:extLst>
      <p:ext uri="{BB962C8B-B14F-4D97-AF65-F5344CB8AC3E}">
        <p14:creationId xmlns:p14="http://schemas.microsoft.com/office/powerpoint/2010/main" val="17244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500"/>
                                        <p:tgtEl>
                                          <p:spTgt spid="3">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trips(downLeft)">
                                      <p:cBhvr>
                                        <p:cTn id="13" dur="500"/>
                                        <p:tgtEl>
                                          <p:spTgt spid="3">
                                            <p:txEl>
                                              <p:pRg st="2" end="2"/>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trips(downLeft)">
                                      <p:cBhvr>
                                        <p:cTn id="16" dur="500"/>
                                        <p:tgtEl>
                                          <p:spTgt spid="3">
                                            <p:txEl>
                                              <p:pRg st="3" end="3"/>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trips(downLeft)">
                                      <p:cBhvr>
                                        <p:cTn id="19" dur="500"/>
                                        <p:tgtEl>
                                          <p:spTgt spid="3">
                                            <p:txEl>
                                              <p:pRg st="4" end="4"/>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trips(downLeft)">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lgn="ctr" rtl="0">
              <a:spcBef>
                <a:spcPct val="0"/>
              </a:spcBef>
            </a:pPr>
            <a:r>
              <a:rPr lang="en-US" b="1" dirty="0"/>
              <a:t>Why is it sometimes difficult for someone to acknowledge that they are in an unhealthy relationship?</a:t>
            </a:r>
            <a:br>
              <a:rPr lang="en-US" b="1" dirty="0"/>
            </a:br>
            <a:r>
              <a:rPr lang="en-US" b="1" dirty="0" smtClean="0"/>
              <a:t/>
            </a:r>
            <a:br>
              <a:rPr lang="en-US" b="1" dirty="0" smtClean="0"/>
            </a:br>
            <a:r>
              <a:rPr lang="en-US" sz="4400" b="1" dirty="0" smtClean="0">
                <a:solidFill>
                  <a:srgbClr val="75367A"/>
                </a:solidFill>
                <a:latin typeface="Brush Script MT Italic"/>
                <a:cs typeface="Brush Script MT Italic"/>
              </a:rPr>
              <a:t>Love is Blind</a:t>
            </a:r>
            <a:endParaRPr lang="en-US" sz="4400" dirty="0">
              <a:solidFill>
                <a:srgbClr val="75367A"/>
              </a:solidFill>
              <a:latin typeface="Brush Script MT Italic"/>
              <a:cs typeface="Brush Script MT Italic"/>
            </a:endParaRPr>
          </a:p>
        </p:txBody>
      </p:sp>
      <p:sp>
        <p:nvSpPr>
          <p:cNvPr id="3" name="Content Placeholder 2"/>
          <p:cNvSpPr>
            <a:spLocks noGrp="1"/>
          </p:cNvSpPr>
          <p:nvPr>
            <p:ph sz="half" idx="1"/>
          </p:nvPr>
        </p:nvSpPr>
        <p:spPr/>
        <p:txBody>
          <a:bodyPr/>
          <a:lstStyle/>
          <a:p>
            <a:pPr marL="228600" lvl="3">
              <a:spcBef>
                <a:spcPts val="2000"/>
              </a:spcBef>
              <a:buClr>
                <a:schemeClr val="accent1"/>
              </a:buClr>
            </a:pPr>
            <a:r>
              <a:rPr lang="en-US" dirty="0"/>
              <a:t>People who are in unhealthy relationships often believe things will get better, the problems are just a phase or that they can change their partner. Sometimes they will have seen this type of </a:t>
            </a:r>
            <a:r>
              <a:rPr lang="en-US" dirty="0" smtClean="0"/>
              <a:t>behavior </a:t>
            </a:r>
            <a:r>
              <a:rPr lang="en-US" dirty="0"/>
              <a:t>in another relationship, for example at home and not realize that the characteristics are unhealthy.</a:t>
            </a:r>
          </a:p>
          <a:p>
            <a:endParaRPr lang="en-US" dirty="0"/>
          </a:p>
        </p:txBody>
      </p:sp>
      <p:sp>
        <p:nvSpPr>
          <p:cNvPr id="4" name="Content Placeholder 3"/>
          <p:cNvSpPr>
            <a:spLocks noGrp="1"/>
          </p:cNvSpPr>
          <p:nvPr>
            <p:ph sz="half" idx="2"/>
          </p:nvPr>
        </p:nvSpPr>
        <p:spPr/>
        <p:txBody>
          <a:bodyPr>
            <a:normAutofit/>
          </a:bodyPr>
          <a:lstStyle/>
          <a:p>
            <a:pPr lvl="3"/>
            <a:r>
              <a:rPr lang="en-US" dirty="0"/>
              <a:t>Teens may feel that having a boy/girl friend is more important than </a:t>
            </a:r>
            <a:r>
              <a:rPr lang="en-US" dirty="0" smtClean="0"/>
              <a:t>getting</a:t>
            </a:r>
            <a:r>
              <a:rPr lang="en-US" sz="1200" dirty="0"/>
              <a:t> </a:t>
            </a:r>
            <a:r>
              <a:rPr lang="en-US" dirty="0" smtClean="0"/>
              <a:t>out </a:t>
            </a:r>
            <a:r>
              <a:rPr lang="en-US" dirty="0"/>
              <a:t>of an unhealthy relationship. They may be scared to break it off either because they feel they cannot cope without the other person or the other person may be abusive or violent towards them.</a:t>
            </a:r>
          </a:p>
          <a:p>
            <a:endParaRPr lang="en-US" dirty="0"/>
          </a:p>
        </p:txBody>
      </p:sp>
    </p:spTree>
    <p:extLst>
      <p:ext uri="{BB962C8B-B14F-4D97-AF65-F5344CB8AC3E}">
        <p14:creationId xmlns:p14="http://schemas.microsoft.com/office/powerpoint/2010/main" val="59032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lgn="l" rtl="0">
              <a:spcBef>
                <a:spcPct val="0"/>
              </a:spcBef>
            </a:pPr>
            <a:r>
              <a:rPr lang="en-US" sz="2800" b="1" dirty="0">
                <a:solidFill>
                  <a:srgbClr val="75367A"/>
                </a:solidFill>
                <a:latin typeface="+mn-lt"/>
              </a:rPr>
              <a:t>If someone is in an unhealthy relationship what can </a:t>
            </a:r>
            <a:r>
              <a:rPr lang="en-US" sz="2800" b="1" dirty="0" smtClean="0">
                <a:solidFill>
                  <a:srgbClr val="75367A"/>
                </a:solidFill>
                <a:latin typeface="+mn-lt"/>
              </a:rPr>
              <a:t>they do </a:t>
            </a:r>
            <a:r>
              <a:rPr lang="en-US" sz="2800" b="1" dirty="0">
                <a:solidFill>
                  <a:srgbClr val="75367A"/>
                </a:solidFill>
                <a:latin typeface="+mn-lt"/>
              </a:rPr>
              <a:t>about it?</a:t>
            </a:r>
            <a:br>
              <a:rPr lang="en-US" sz="2800" b="1" dirty="0">
                <a:solidFill>
                  <a:srgbClr val="75367A"/>
                </a:solidFill>
                <a:latin typeface="+mn-lt"/>
              </a:rPr>
            </a:br>
            <a:endParaRPr lang="en-US" sz="2800" dirty="0">
              <a:solidFill>
                <a:srgbClr val="75367A"/>
              </a:solidFill>
              <a:latin typeface="+mn-lt"/>
            </a:endParaRPr>
          </a:p>
        </p:txBody>
      </p:sp>
      <p:sp>
        <p:nvSpPr>
          <p:cNvPr id="3" name="Content Placeholder 2"/>
          <p:cNvSpPr>
            <a:spLocks noGrp="1"/>
          </p:cNvSpPr>
          <p:nvPr>
            <p:ph sz="half" idx="1"/>
          </p:nvPr>
        </p:nvSpPr>
        <p:spPr>
          <a:xfrm>
            <a:off x="498518" y="1985963"/>
            <a:ext cx="3657600" cy="2433637"/>
          </a:xfrm>
        </p:spPr>
        <p:txBody>
          <a:bodyPr/>
          <a:lstStyle/>
          <a:p>
            <a:pPr marL="228600" lvl="3">
              <a:spcBef>
                <a:spcPts val="2000"/>
              </a:spcBef>
              <a:buClr>
                <a:schemeClr val="accent1"/>
              </a:buClr>
            </a:pPr>
            <a:r>
              <a:rPr lang="en-US" dirty="0"/>
              <a:t>It is important to acknowledge unhealthy characteristics in a relationship before they become abusive characteristics. Emotional abuse such as verbal attacks may eventually turn into physical or sexual abuse</a:t>
            </a:r>
            <a:r>
              <a:rPr lang="en-US" dirty="0" smtClean="0"/>
              <a:t>.</a:t>
            </a:r>
            <a:endParaRPr lang="en-US" dirty="0"/>
          </a:p>
        </p:txBody>
      </p:sp>
      <p:pic>
        <p:nvPicPr>
          <p:cNvPr id="7" name="Content Placeholder 6" descr="domestic-violence.jpg"/>
          <p:cNvPicPr>
            <a:picLocks noGrp="1" noChangeAspect="1"/>
          </p:cNvPicPr>
          <p:nvPr>
            <p:ph sz="half" idx="2"/>
          </p:nvPr>
        </p:nvPicPr>
        <p:blipFill>
          <a:blip r:embed="rId2">
            <a:extLst>
              <a:ext uri="{28A0092B-C50C-407E-A947-70E740481C1C}">
                <a14:useLocalDpi xmlns:a14="http://schemas.microsoft.com/office/drawing/2010/main" val="0"/>
              </a:ext>
            </a:extLst>
          </a:blip>
          <a:srcRect t="8162" b="8162"/>
          <a:stretch>
            <a:fillRect/>
          </a:stretch>
        </p:blipFill>
        <p:spPr>
          <a:xfrm>
            <a:off x="4114800" y="1371600"/>
            <a:ext cx="4876800" cy="5486400"/>
          </a:xfrm>
        </p:spPr>
      </p:pic>
    </p:spTree>
    <p:extLst>
      <p:ext uri="{BB962C8B-B14F-4D97-AF65-F5344CB8AC3E}">
        <p14:creationId xmlns:p14="http://schemas.microsoft.com/office/powerpoint/2010/main" val="407749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Abusive Relationships</a:t>
            </a:r>
            <a:endParaRPr lang="en-US" dirty="0"/>
          </a:p>
        </p:txBody>
      </p:sp>
      <p:sp>
        <p:nvSpPr>
          <p:cNvPr id="6" name="Content Placeholder 5"/>
          <p:cNvSpPr>
            <a:spLocks noGrp="1"/>
          </p:cNvSpPr>
          <p:nvPr>
            <p:ph idx="1"/>
          </p:nvPr>
        </p:nvSpPr>
        <p:spPr>
          <a:xfrm>
            <a:off x="381000" y="1981200"/>
            <a:ext cx="8458200" cy="4724400"/>
          </a:xfrm>
        </p:spPr>
        <p:txBody>
          <a:bodyPr>
            <a:normAutofit fontScale="70000" lnSpcReduction="20000"/>
          </a:bodyPr>
          <a:lstStyle/>
          <a:p>
            <a:pPr lvl="0"/>
            <a:r>
              <a:rPr lang="en-US" dirty="0"/>
              <a:t>Are you frightened by your partner’s temper?</a:t>
            </a:r>
          </a:p>
          <a:p>
            <a:pPr lvl="0"/>
            <a:r>
              <a:rPr lang="en-US" dirty="0"/>
              <a:t>Are you afraid to disagree?</a:t>
            </a:r>
          </a:p>
          <a:p>
            <a:pPr lvl="0"/>
            <a:r>
              <a:rPr lang="en-US" dirty="0"/>
              <a:t>Are you constantly apologizing for your partner’s </a:t>
            </a:r>
            <a:r>
              <a:rPr lang="en-US" dirty="0" smtClean="0"/>
              <a:t>behavior, </a:t>
            </a:r>
            <a:r>
              <a:rPr lang="en-US" dirty="0"/>
              <a:t>especially when they treated you badly?</a:t>
            </a:r>
          </a:p>
          <a:p>
            <a:pPr lvl="0"/>
            <a:r>
              <a:rPr lang="en-US" dirty="0"/>
              <a:t>Do you have to justify everything you do, every place you go, or every person you see to avoid your partner’s anger?</a:t>
            </a:r>
          </a:p>
          <a:p>
            <a:pPr lvl="0"/>
            <a:r>
              <a:rPr lang="en-US" dirty="0"/>
              <a:t>Does your partner put you down, but then tell you that s/he loves you?</a:t>
            </a:r>
          </a:p>
          <a:p>
            <a:pPr lvl="0"/>
            <a:r>
              <a:rPr lang="en-US" dirty="0"/>
              <a:t>Have you ever been hit, kicked, shoved, or had things thrown at you?</a:t>
            </a:r>
          </a:p>
          <a:p>
            <a:pPr lvl="0"/>
            <a:r>
              <a:rPr lang="en-US" dirty="0"/>
              <a:t>Do you not see friends or family because of your partner’s jealousy?</a:t>
            </a:r>
          </a:p>
          <a:p>
            <a:pPr lvl="0"/>
            <a:r>
              <a:rPr lang="en-US" dirty="0"/>
              <a:t>Are you afraid to break up because your partner has threatened to post personal photos of you online?</a:t>
            </a:r>
          </a:p>
          <a:p>
            <a:pPr lvl="0"/>
            <a:r>
              <a:rPr lang="en-US" dirty="0"/>
              <a:t>Have you been forced into having sex when you didn’t want to?</a:t>
            </a:r>
          </a:p>
          <a:p>
            <a:pPr lvl="0"/>
            <a:r>
              <a:rPr lang="en-US" dirty="0"/>
              <a:t>Are you afraid to break up because your partner has threatened to hurt you or themselves?</a:t>
            </a:r>
          </a:p>
          <a:p>
            <a:endParaRPr lang="en-US" dirty="0"/>
          </a:p>
        </p:txBody>
      </p:sp>
      <p:sp>
        <p:nvSpPr>
          <p:cNvPr id="7" name="Text Placeholder 6"/>
          <p:cNvSpPr>
            <a:spLocks noGrp="1"/>
          </p:cNvSpPr>
          <p:nvPr>
            <p:ph type="body" sz="half" idx="2"/>
          </p:nvPr>
        </p:nvSpPr>
        <p:spPr/>
        <p:txBody>
          <a:bodyPr/>
          <a:lstStyle/>
          <a:p>
            <a:r>
              <a:rPr lang="en-US" dirty="0" smtClean="0"/>
              <a:t>Questions that may help identify an abusive relationship</a:t>
            </a:r>
            <a:endParaRPr lang="en-US" dirty="0"/>
          </a:p>
        </p:txBody>
      </p:sp>
    </p:spTree>
    <p:extLst>
      <p:ext uri="{BB962C8B-B14F-4D97-AF65-F5344CB8AC3E}">
        <p14:creationId xmlns:p14="http://schemas.microsoft.com/office/powerpoint/2010/main" val="4269945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heel(1)">
                                      <p:cBhvr>
                                        <p:cTn id="10" dur="2000"/>
                                        <p:tgtEl>
                                          <p:spTgt spid="6">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heel(1)">
                                      <p:cBhvr>
                                        <p:cTn id="13" dur="2000"/>
                                        <p:tgtEl>
                                          <p:spTgt spid="6">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heel(1)">
                                      <p:cBhvr>
                                        <p:cTn id="16" dur="2000"/>
                                        <p:tgtEl>
                                          <p:spTgt spid="6">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heel(1)">
                                      <p:cBhvr>
                                        <p:cTn id="19" dur="2000"/>
                                        <p:tgtEl>
                                          <p:spTgt spid="6">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heel(1)">
                                      <p:cBhvr>
                                        <p:cTn id="22" dur="2000"/>
                                        <p:tgtEl>
                                          <p:spTgt spid="6">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wheel(1)">
                                      <p:cBhvr>
                                        <p:cTn id="25" dur="2000"/>
                                        <p:tgtEl>
                                          <p:spTgt spid="6">
                                            <p:txEl>
                                              <p:pRg st="6" end="6"/>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wheel(1)">
                                      <p:cBhvr>
                                        <p:cTn id="28" dur="2000"/>
                                        <p:tgtEl>
                                          <p:spTgt spid="6">
                                            <p:txEl>
                                              <p:pRg st="7" end="7"/>
                                            </p:txEl>
                                          </p:spTgt>
                                        </p:tgtEl>
                                      </p:cBhvr>
                                    </p:animEffect>
                                  </p:childTnLst>
                                </p:cTn>
                              </p:par>
                              <p:par>
                                <p:cTn id="29" presetID="21" presetClass="entr" presetSubtype="1"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wheel(1)">
                                      <p:cBhvr>
                                        <p:cTn id="31" dur="2000"/>
                                        <p:tgtEl>
                                          <p:spTgt spid="6">
                                            <p:txEl>
                                              <p:pRg st="8" end="8"/>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Effect transition="in" filter="wheel(1)">
                                      <p:cBhvr>
                                        <p:cTn id="34" dur="2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Triangle: </a:t>
            </a:r>
            <a:r>
              <a:rPr lang="en-US" b="1" dirty="0" smtClean="0"/>
              <a:t>Social Health</a:t>
            </a:r>
            <a:endParaRPr lang="en-US" dirty="0"/>
          </a:p>
        </p:txBody>
      </p:sp>
      <p:pic>
        <p:nvPicPr>
          <p:cNvPr id="6" name="Content Placeholder 5"/>
          <p:cNvPicPr>
            <a:picLocks noGrp="1" noChangeAspect="1"/>
          </p:cNvPicPr>
          <p:nvPr>
            <p:ph sz="half" idx="1"/>
          </p:nvPr>
        </p:nvPicPr>
        <p:blipFill>
          <a:blip r:embed="rId2"/>
          <a:srcRect l="-43023" r="-43023"/>
          <a:stretch>
            <a:fillRect/>
          </a:stretch>
        </p:blipFill>
        <p:spPr>
          <a:xfrm>
            <a:off x="2286000" y="1981200"/>
            <a:ext cx="8915400" cy="4338637"/>
          </a:xfrm>
        </p:spPr>
      </p:pic>
      <p:sp>
        <p:nvSpPr>
          <p:cNvPr id="4" name="Content Placeholder 3"/>
          <p:cNvSpPr>
            <a:spLocks noGrp="1"/>
          </p:cNvSpPr>
          <p:nvPr>
            <p:ph sz="half" idx="15"/>
          </p:nvPr>
        </p:nvSpPr>
        <p:spPr/>
        <p:txBody>
          <a:bodyPr/>
          <a:lstStyle/>
          <a:p>
            <a:r>
              <a:rPr lang="en-US" b="1" dirty="0">
                <a:solidFill>
                  <a:srgbClr val="FF0000"/>
                </a:solidFill>
              </a:rPr>
              <a:t>SOCIAL HEALTH</a:t>
            </a:r>
          </a:p>
          <a:p>
            <a:pPr>
              <a:lnSpc>
                <a:spcPct val="120000"/>
              </a:lnSpc>
            </a:pPr>
            <a:r>
              <a:rPr lang="en-US" b="1" i="1" u="sng" dirty="0">
                <a:solidFill>
                  <a:srgbClr val="000000"/>
                </a:solidFill>
              </a:rPr>
              <a:t>Definition</a:t>
            </a:r>
            <a:r>
              <a:rPr lang="en-US" i="1" dirty="0">
                <a:solidFill>
                  <a:srgbClr val="000000"/>
                </a:solidFill>
              </a:rPr>
              <a:t>: How you relate to people at home, at school and everywhere else in your world. </a:t>
            </a:r>
          </a:p>
          <a:p>
            <a:pPr>
              <a:lnSpc>
                <a:spcPct val="120000"/>
              </a:lnSpc>
            </a:pPr>
            <a:r>
              <a:rPr lang="en-US" dirty="0">
                <a:solidFill>
                  <a:schemeClr val="tx1"/>
                </a:solidFill>
              </a:rPr>
              <a:t>Strong friendships</a:t>
            </a:r>
          </a:p>
          <a:p>
            <a:pPr>
              <a:lnSpc>
                <a:spcPct val="120000"/>
              </a:lnSpc>
            </a:pPr>
            <a:r>
              <a:rPr lang="en-US" dirty="0">
                <a:solidFill>
                  <a:schemeClr val="tx1"/>
                </a:solidFill>
              </a:rPr>
              <a:t>Warm family relationships</a:t>
            </a:r>
          </a:p>
          <a:p>
            <a:pPr>
              <a:lnSpc>
                <a:spcPct val="120000"/>
              </a:lnSpc>
            </a:pPr>
            <a:r>
              <a:rPr lang="en-US" dirty="0">
                <a:solidFill>
                  <a:schemeClr val="tx1"/>
                </a:solidFill>
              </a:rPr>
              <a:t>Skills: encourage, support, communicate, listen, be considerate </a:t>
            </a:r>
          </a:p>
          <a:p>
            <a:endParaRPr lang="en-US" dirty="0"/>
          </a:p>
        </p:txBody>
      </p:sp>
    </p:spTree>
    <p:extLst>
      <p:ext uri="{BB962C8B-B14F-4D97-AF65-F5344CB8AC3E}">
        <p14:creationId xmlns:p14="http://schemas.microsoft.com/office/powerpoint/2010/main" val="387167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Triangle: </a:t>
            </a:r>
            <a:r>
              <a:rPr lang="en-US" dirty="0" smtClean="0"/>
              <a:t/>
            </a:r>
            <a:br>
              <a:rPr lang="en-US" dirty="0" smtClean="0"/>
            </a:br>
            <a:r>
              <a:rPr lang="en-US" sz="2400" b="1" dirty="0" smtClean="0"/>
              <a:t>Mental / Emotional Health</a:t>
            </a:r>
            <a:endParaRPr lang="en-US" sz="2400" dirty="0"/>
          </a:p>
        </p:txBody>
      </p:sp>
      <p:sp>
        <p:nvSpPr>
          <p:cNvPr id="3" name="Content Placeholder 2"/>
          <p:cNvSpPr>
            <a:spLocks noGrp="1"/>
          </p:cNvSpPr>
          <p:nvPr>
            <p:ph idx="1"/>
          </p:nvPr>
        </p:nvSpPr>
        <p:spPr>
          <a:xfrm>
            <a:off x="3733800" y="1600200"/>
            <a:ext cx="4320987" cy="4525963"/>
          </a:xfrm>
        </p:spPr>
        <p:txBody>
          <a:bodyPr>
            <a:normAutofit fontScale="92500" lnSpcReduction="10000"/>
          </a:bodyPr>
          <a:lstStyle/>
          <a:p>
            <a:r>
              <a:rPr lang="en-US" b="1" dirty="0">
                <a:solidFill>
                  <a:srgbClr val="FF0000"/>
                </a:solidFill>
              </a:rPr>
              <a:t>MENTAL/EMOTIONAL</a:t>
            </a:r>
          </a:p>
          <a:p>
            <a:r>
              <a:rPr lang="en-US" b="1" i="1" u="sng" dirty="0">
                <a:solidFill>
                  <a:srgbClr val="000000"/>
                </a:solidFill>
              </a:rPr>
              <a:t>Definition</a:t>
            </a:r>
            <a:r>
              <a:rPr lang="en-US" i="1" dirty="0">
                <a:solidFill>
                  <a:srgbClr val="000000"/>
                </a:solidFill>
              </a:rPr>
              <a:t>:  Mental - ability to solve problems and handle the daily events of your life. Emotional health involves feelings such as happiness, sadness and anger. </a:t>
            </a:r>
          </a:p>
          <a:p>
            <a:r>
              <a:rPr lang="en-US" dirty="0">
                <a:solidFill>
                  <a:schemeClr val="tx1"/>
                </a:solidFill>
              </a:rPr>
              <a:t>Face challenges in a positive yet realistic way</a:t>
            </a:r>
          </a:p>
          <a:p>
            <a:r>
              <a:rPr lang="en-US" dirty="0">
                <a:solidFill>
                  <a:schemeClr val="tx1"/>
                </a:solidFill>
              </a:rPr>
              <a:t>Take responsibility for your actions</a:t>
            </a:r>
          </a:p>
          <a:p>
            <a:r>
              <a:rPr lang="en-US" dirty="0">
                <a:solidFill>
                  <a:schemeClr val="tx1"/>
                </a:solidFill>
              </a:rPr>
              <a:t>Stress management</a:t>
            </a:r>
          </a:p>
          <a:p>
            <a:r>
              <a:rPr lang="en-US" dirty="0">
                <a:solidFill>
                  <a:schemeClr val="tx1"/>
                </a:solidFill>
              </a:rPr>
              <a:t>Feel in control of your life.</a:t>
            </a:r>
          </a:p>
          <a:p>
            <a:endParaRPr lang="en-US" dirty="0"/>
          </a:p>
        </p:txBody>
      </p:sp>
      <p:pic>
        <p:nvPicPr>
          <p:cNvPr id="6" name="Content Placeholder 5"/>
          <p:cNvPicPr>
            <a:picLocks noGrp="1" noChangeAspect="1"/>
          </p:cNvPicPr>
          <p:nvPr>
            <p:ph sz="half" idx="4294967295"/>
          </p:nvPr>
        </p:nvPicPr>
        <p:blipFill>
          <a:blip r:embed="rId2"/>
          <a:srcRect t="-34896" b="-34896"/>
          <a:stretch>
            <a:fillRect/>
          </a:stretch>
        </p:blipFill>
        <p:spPr>
          <a:xfrm>
            <a:off x="0" y="1066800"/>
            <a:ext cx="3657600" cy="5059363"/>
          </a:xfrm>
        </p:spPr>
      </p:pic>
    </p:spTree>
    <p:extLst>
      <p:ext uri="{BB962C8B-B14F-4D97-AF65-F5344CB8AC3E}">
        <p14:creationId xmlns:p14="http://schemas.microsoft.com/office/powerpoint/2010/main" val="340851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vs. Wellness</a:t>
            </a:r>
            <a:endParaRPr lang="en-US" dirty="0"/>
          </a:p>
        </p:txBody>
      </p:sp>
      <p:sp>
        <p:nvSpPr>
          <p:cNvPr id="3" name="Content Placeholder 2"/>
          <p:cNvSpPr>
            <a:spLocks noGrp="1"/>
          </p:cNvSpPr>
          <p:nvPr>
            <p:ph idx="1"/>
          </p:nvPr>
        </p:nvSpPr>
        <p:spPr/>
        <p:txBody>
          <a:bodyPr/>
          <a:lstStyle/>
          <a:p>
            <a:r>
              <a:rPr lang="en-US" dirty="0" smtClean="0"/>
              <a:t>What is the difference between health and wellness? </a:t>
            </a:r>
          </a:p>
          <a:p>
            <a:r>
              <a:rPr lang="en-US" b="1" dirty="0" smtClean="0"/>
              <a:t>Definition of wellness: </a:t>
            </a:r>
            <a:r>
              <a:rPr lang="en-US" dirty="0" smtClean="0"/>
              <a:t>a state of well-being or balanced health over a longer period of time. </a:t>
            </a:r>
          </a:p>
          <a:p>
            <a:pPr lvl="1"/>
            <a:r>
              <a:rPr lang="en-US" i="1" dirty="0" smtClean="0"/>
              <a:t>Health constantly changes.</a:t>
            </a:r>
          </a:p>
          <a:p>
            <a:pPr lvl="1"/>
            <a:endParaRPr lang="en-US" i="1" dirty="0"/>
          </a:p>
          <a:p>
            <a:pPr lvl="1"/>
            <a:endParaRPr lang="en-US" i="1" dirty="0" smtClean="0"/>
          </a:p>
          <a:p>
            <a:pPr lvl="1"/>
            <a:endParaRPr lang="en-US" i="1" dirty="0"/>
          </a:p>
          <a:p>
            <a:pPr lvl="1"/>
            <a:endParaRPr lang="en-US" i="1" dirty="0" smtClean="0"/>
          </a:p>
          <a:p>
            <a:pPr lvl="1"/>
            <a:endParaRPr lang="en-US" i="1" dirty="0"/>
          </a:p>
          <a:p>
            <a:pPr lvl="1"/>
            <a:r>
              <a:rPr lang="en-US" b="1" dirty="0" smtClean="0"/>
              <a:t>How can YOU maintain overall wellness? </a:t>
            </a:r>
            <a:endParaRPr lang="en-US" b="1" dirty="0"/>
          </a:p>
        </p:txBody>
      </p:sp>
      <p:pic>
        <p:nvPicPr>
          <p:cNvPr id="4" name="Picture 3" descr="Healthy-vs-Unhealthy-Snack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7524" y="3124200"/>
            <a:ext cx="3386476" cy="2362200"/>
          </a:xfrm>
          <a:prstGeom prst="rect">
            <a:avLst/>
          </a:prstGeom>
        </p:spPr>
      </p:pic>
    </p:spTree>
    <p:extLst>
      <p:ext uri="{BB962C8B-B14F-4D97-AF65-F5344CB8AC3E}">
        <p14:creationId xmlns:p14="http://schemas.microsoft.com/office/powerpoint/2010/main" val="353476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Skills for Building Health</a:t>
            </a:r>
            <a:endParaRPr lang="en-US" dirty="0"/>
          </a:p>
        </p:txBody>
      </p:sp>
      <p:sp>
        <p:nvSpPr>
          <p:cNvPr id="3" name="Content Placeholder 2"/>
          <p:cNvSpPr>
            <a:spLocks noGrp="1"/>
          </p:cNvSpPr>
          <p:nvPr>
            <p:ph idx="1"/>
          </p:nvPr>
        </p:nvSpPr>
        <p:spPr>
          <a:xfrm>
            <a:off x="498474" y="1371600"/>
            <a:ext cx="7556313" cy="5486400"/>
          </a:xfrm>
        </p:spPr>
        <p:txBody>
          <a:bodyPr>
            <a:normAutofit lnSpcReduction="10000"/>
          </a:bodyPr>
          <a:lstStyle/>
          <a:p>
            <a:r>
              <a:rPr lang="en-US" dirty="0" smtClean="0"/>
              <a:t>1.</a:t>
            </a:r>
            <a:r>
              <a:rPr lang="en-US" dirty="0" smtClean="0">
                <a:solidFill>
                  <a:srgbClr val="FF6600"/>
                </a:solidFill>
              </a:rPr>
              <a:t> </a:t>
            </a:r>
            <a:r>
              <a:rPr lang="en-US" i="1" dirty="0" smtClean="0">
                <a:solidFill>
                  <a:srgbClr val="FF6600"/>
                </a:solidFill>
              </a:rPr>
              <a:t>Learn</a:t>
            </a:r>
            <a:r>
              <a:rPr lang="en-US" dirty="0" smtClean="0">
                <a:solidFill>
                  <a:srgbClr val="FF6600"/>
                </a:solidFill>
              </a:rPr>
              <a:t> </a:t>
            </a:r>
            <a:r>
              <a:rPr lang="en-US" i="1" dirty="0" smtClean="0">
                <a:solidFill>
                  <a:srgbClr val="FF6600"/>
                </a:solidFill>
              </a:rPr>
              <a:t>health skills </a:t>
            </a:r>
            <a:r>
              <a:rPr lang="en-US" dirty="0" smtClean="0"/>
              <a:t>through </a:t>
            </a:r>
            <a:r>
              <a:rPr lang="en-US" b="1" dirty="0" smtClean="0"/>
              <a:t>reliable</a:t>
            </a:r>
            <a:r>
              <a:rPr lang="en-US" dirty="0" smtClean="0"/>
              <a:t> sources. A reliable source is one that is trustworthy and dependable. </a:t>
            </a:r>
          </a:p>
          <a:p>
            <a:r>
              <a:rPr lang="en-US" dirty="0" smtClean="0"/>
              <a:t>2</a:t>
            </a:r>
            <a:r>
              <a:rPr lang="en-US" i="1" dirty="0" smtClean="0"/>
              <a:t>. </a:t>
            </a:r>
            <a:r>
              <a:rPr lang="en-US" i="1" dirty="0" smtClean="0">
                <a:solidFill>
                  <a:srgbClr val="FF6600"/>
                </a:solidFill>
              </a:rPr>
              <a:t>Self Management</a:t>
            </a:r>
            <a:r>
              <a:rPr lang="en-US" dirty="0">
                <a:solidFill>
                  <a:srgbClr val="FF6600"/>
                </a:solidFill>
              </a:rPr>
              <a:t> </a:t>
            </a:r>
            <a:r>
              <a:rPr lang="en-US" dirty="0" smtClean="0"/>
              <a:t>is taking care of your personal health and practicing healthful behaviors. </a:t>
            </a:r>
          </a:p>
          <a:p>
            <a:r>
              <a:rPr lang="en-US" dirty="0" smtClean="0"/>
              <a:t>3</a:t>
            </a:r>
            <a:r>
              <a:rPr lang="en-US" b="1" i="1" dirty="0" smtClean="0"/>
              <a:t>. </a:t>
            </a:r>
            <a:r>
              <a:rPr lang="en-US" i="1" dirty="0" smtClean="0">
                <a:solidFill>
                  <a:srgbClr val="FF6600"/>
                </a:solidFill>
              </a:rPr>
              <a:t>Stress Management </a:t>
            </a:r>
            <a:r>
              <a:rPr lang="en-US" dirty="0" smtClean="0"/>
              <a:t>means identifying sources of stress and learning how to handle them in ways that promote good mental/emotional health. </a:t>
            </a:r>
          </a:p>
          <a:p>
            <a:r>
              <a:rPr lang="en-US" i="1" dirty="0" smtClean="0"/>
              <a:t>4.</a:t>
            </a:r>
            <a:r>
              <a:rPr lang="en-US" i="1" dirty="0" smtClean="0">
                <a:solidFill>
                  <a:srgbClr val="FF6600"/>
                </a:solidFill>
              </a:rPr>
              <a:t>Analyze Influences </a:t>
            </a:r>
            <a:r>
              <a:rPr lang="en-US" dirty="0" smtClean="0"/>
              <a:t>– your decisions have to do more than just knowing the facts. They must also do with your own values and beliefs. </a:t>
            </a:r>
          </a:p>
          <a:p>
            <a:r>
              <a:rPr lang="en-US" i="1" dirty="0" smtClean="0"/>
              <a:t>5</a:t>
            </a:r>
            <a:r>
              <a:rPr lang="en-US" i="1" dirty="0" smtClean="0">
                <a:solidFill>
                  <a:srgbClr val="000000"/>
                </a:solidFill>
              </a:rPr>
              <a:t>.</a:t>
            </a:r>
            <a:r>
              <a:rPr lang="en-US" i="1" dirty="0" smtClean="0">
                <a:solidFill>
                  <a:schemeClr val="tx1"/>
                </a:solidFill>
              </a:rPr>
              <a:t> </a:t>
            </a:r>
            <a:r>
              <a:rPr lang="en-US" i="1" dirty="0" smtClean="0">
                <a:solidFill>
                  <a:srgbClr val="FF6600"/>
                </a:solidFill>
              </a:rPr>
              <a:t>Communication Skills </a:t>
            </a:r>
            <a:r>
              <a:rPr lang="en-US" dirty="0" smtClean="0"/>
              <a:t>is the sharing of thoughts and feelings with other people (</a:t>
            </a:r>
            <a:r>
              <a:rPr lang="en-US" i="1" dirty="0" smtClean="0"/>
              <a:t>Refusal skills, Conflict Resolution)</a:t>
            </a:r>
          </a:p>
          <a:p>
            <a:r>
              <a:rPr lang="en-US" i="1" dirty="0" smtClean="0"/>
              <a:t>6. </a:t>
            </a:r>
            <a:r>
              <a:rPr lang="en-US" i="1" dirty="0" smtClean="0">
                <a:solidFill>
                  <a:srgbClr val="FF6600"/>
                </a:solidFill>
              </a:rPr>
              <a:t>Decision Making and Goal Setting </a:t>
            </a:r>
            <a:r>
              <a:rPr lang="en-US" i="1" dirty="0" smtClean="0"/>
              <a:t>–</a:t>
            </a:r>
            <a:r>
              <a:rPr lang="en-US" dirty="0" smtClean="0"/>
              <a:t>SMART </a:t>
            </a:r>
          </a:p>
          <a:p>
            <a:r>
              <a:rPr lang="en-US" dirty="0" smtClean="0"/>
              <a:t>7. </a:t>
            </a:r>
            <a:r>
              <a:rPr lang="en-US" i="1" dirty="0" smtClean="0">
                <a:solidFill>
                  <a:srgbClr val="FF6600"/>
                </a:solidFill>
              </a:rPr>
              <a:t>Advocacy</a:t>
            </a:r>
            <a:r>
              <a:rPr lang="en-US" dirty="0" smtClean="0"/>
              <a:t> is taking action in support of a cause. </a:t>
            </a:r>
          </a:p>
          <a:p>
            <a:pPr lvl="1"/>
            <a:endParaRPr lang="en-US" i="1" dirty="0" smtClean="0"/>
          </a:p>
          <a:p>
            <a:pPr lvl="1"/>
            <a:endParaRPr lang="en-US" i="1" dirty="0"/>
          </a:p>
          <a:p>
            <a:endParaRPr lang="en-US" dirty="0" smtClean="0"/>
          </a:p>
          <a:p>
            <a:endParaRPr lang="en-US" dirty="0" smtClean="0"/>
          </a:p>
          <a:p>
            <a:pPr lvl="1"/>
            <a:endParaRPr lang="en-US" i="1" dirty="0"/>
          </a:p>
          <a:p>
            <a:pPr marL="228600" lvl="1" indent="0">
              <a:buNone/>
            </a:pPr>
            <a:endParaRPr lang="en-US" i="1" dirty="0" smtClean="0"/>
          </a:p>
          <a:p>
            <a:pPr lvl="1"/>
            <a:endParaRPr lang="en-US" i="1" dirty="0"/>
          </a:p>
          <a:p>
            <a:pPr lvl="1"/>
            <a:endParaRPr lang="en-US" i="1" dirty="0"/>
          </a:p>
        </p:txBody>
      </p:sp>
    </p:spTree>
    <p:extLst>
      <p:ext uri="{BB962C8B-B14F-4D97-AF65-F5344CB8AC3E}">
        <p14:creationId xmlns:p14="http://schemas.microsoft.com/office/powerpoint/2010/main" val="173722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dirty="0" smtClean="0"/>
              <a:t>VALUES</a:t>
            </a:r>
            <a:endParaRPr lang="en-US" dirty="0"/>
          </a:p>
        </p:txBody>
      </p:sp>
      <p:sp>
        <p:nvSpPr>
          <p:cNvPr id="7" name="Subtitle 6"/>
          <p:cNvSpPr>
            <a:spLocks noGrp="1"/>
          </p:cNvSpPr>
          <p:nvPr>
            <p:ph type="subTitle" idx="1"/>
          </p:nvPr>
        </p:nvSpPr>
        <p:spPr>
          <a:xfrm>
            <a:off x="3505200" y="5562599"/>
            <a:ext cx="5334000" cy="748553"/>
          </a:xfrm>
        </p:spPr>
        <p:txBody>
          <a:bodyPr>
            <a:normAutofit/>
          </a:bodyPr>
          <a:lstStyle/>
          <a:p>
            <a:r>
              <a:rPr lang="en-US" dirty="0" smtClean="0"/>
              <a:t>WHAT DO THEY HAVE TO DO WITH SEXUALITY?</a:t>
            </a:r>
            <a:endParaRPr lang="en-US" dirty="0"/>
          </a:p>
        </p:txBody>
      </p:sp>
    </p:spTree>
    <p:extLst>
      <p:ext uri="{BB962C8B-B14F-4D97-AF65-F5344CB8AC3E}">
        <p14:creationId xmlns:p14="http://schemas.microsoft.com/office/powerpoint/2010/main" val="263002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linds(horizontal)">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Define in your own terms, what are values?</a:t>
            </a:r>
            <a:endParaRPr lang="en-US" dirty="0"/>
          </a:p>
        </p:txBody>
      </p:sp>
      <p:sp>
        <p:nvSpPr>
          <p:cNvPr id="3" name="Content Placeholder 2"/>
          <p:cNvSpPr>
            <a:spLocks noGrp="1"/>
          </p:cNvSpPr>
          <p:nvPr>
            <p:ph idx="1"/>
          </p:nvPr>
        </p:nvSpPr>
        <p:spPr>
          <a:xfrm>
            <a:off x="381000" y="1981200"/>
            <a:ext cx="7673787" cy="4648200"/>
          </a:xfrm>
        </p:spPr>
        <p:txBody>
          <a:bodyPr>
            <a:normAutofit fontScale="92500" lnSpcReduction="20000"/>
          </a:bodyPr>
          <a:lstStyle/>
          <a:p>
            <a:r>
              <a:rPr lang="en-US" sz="2800" dirty="0" smtClean="0"/>
              <a:t>Values:  personal inventory of what YOU consider most important</a:t>
            </a:r>
          </a:p>
          <a:p>
            <a:endParaRPr lang="en-US" sz="2800" dirty="0" smtClean="0"/>
          </a:p>
          <a:p>
            <a:r>
              <a:rPr lang="en-US" sz="2800" dirty="0" smtClean="0">
                <a:solidFill>
                  <a:schemeClr val="tx2">
                    <a:lumMod val="90000"/>
                    <a:lumOff val="10000"/>
                  </a:schemeClr>
                </a:solidFill>
                <a:effectLst>
                  <a:outerShdw blurRad="38100" dist="38100" dir="2700000" algn="tl">
                    <a:srgbClr val="000000">
                      <a:alpha val="43137"/>
                    </a:srgbClr>
                  </a:outerShdw>
                </a:effectLst>
              </a:rPr>
              <a:t>Taking the time to think about personal values can help you make choices….</a:t>
            </a:r>
          </a:p>
          <a:p>
            <a:r>
              <a:rPr lang="en-US" sz="2800" dirty="0"/>
              <a:t>Values are the </a:t>
            </a:r>
            <a:r>
              <a:rPr lang="en-US" sz="2800" u="sng" dirty="0"/>
              <a:t>principles</a:t>
            </a:r>
            <a:r>
              <a:rPr lang="en-US" sz="2800" dirty="0"/>
              <a:t> that we believe in</a:t>
            </a:r>
            <a:r>
              <a:rPr lang="en-US" sz="2800" dirty="0" smtClean="0"/>
              <a:t>!</a:t>
            </a:r>
            <a:endParaRPr lang="en-US" sz="2800" dirty="0"/>
          </a:p>
          <a:p>
            <a:r>
              <a:rPr lang="en-US" sz="2800" dirty="0" smtClean="0"/>
              <a:t>What </a:t>
            </a:r>
            <a:r>
              <a:rPr lang="en-US" sz="2800" dirty="0"/>
              <a:t>we see as right and just</a:t>
            </a:r>
            <a:r>
              <a:rPr lang="en-US" sz="2800" dirty="0" smtClean="0"/>
              <a:t>.</a:t>
            </a:r>
            <a:endParaRPr lang="en-US" sz="2800" dirty="0"/>
          </a:p>
          <a:p>
            <a:r>
              <a:rPr lang="en-US" sz="2800" dirty="0"/>
              <a:t>Values should guide our </a:t>
            </a:r>
            <a:r>
              <a:rPr lang="en-US" sz="2800" dirty="0" smtClean="0"/>
              <a:t>behavior</a:t>
            </a:r>
            <a:endParaRPr lang="en-US" sz="2800" dirty="0"/>
          </a:p>
          <a:p>
            <a:r>
              <a:rPr lang="en-US" sz="2800" b="1" dirty="0"/>
              <a:t>Where do YOU think you learn your </a:t>
            </a:r>
            <a:r>
              <a:rPr lang="en-US" sz="2800" b="1" dirty="0" smtClean="0"/>
              <a:t>values?</a:t>
            </a:r>
            <a:endParaRPr lang="en-US" sz="2800" dirty="0">
              <a:effectLst>
                <a:outerShdw blurRad="38100" dist="38100" dir="2700000" algn="tl">
                  <a:srgbClr val="000000">
                    <a:alpha val="43137"/>
                  </a:srgbClr>
                </a:outerShdw>
              </a:effectLst>
            </a:endParaRPr>
          </a:p>
          <a:p>
            <a:pPr marL="0" indent="0">
              <a:buNone/>
            </a:pPr>
            <a:endParaRPr lang="en-US" sz="28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907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717</TotalTime>
  <Words>1880</Words>
  <Application>Microsoft Macintosh PowerPoint</Application>
  <PresentationFormat>On-screen Show (4:3)</PresentationFormat>
  <Paragraphs>215</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Advantage</vt:lpstr>
      <vt:lpstr>Total Health</vt:lpstr>
      <vt:lpstr>What is health?</vt:lpstr>
      <vt:lpstr>Health Triangle: Physical Health</vt:lpstr>
      <vt:lpstr>Health Triangle: Social Health</vt:lpstr>
      <vt:lpstr>Health Triangle:  Mental / Emotional Health</vt:lpstr>
      <vt:lpstr>Health vs. Wellness</vt:lpstr>
      <vt:lpstr>Skills for Building Health</vt:lpstr>
      <vt:lpstr>VALUES</vt:lpstr>
      <vt:lpstr>Define in your own terms, what are values?</vt:lpstr>
      <vt:lpstr>Values come from…</vt:lpstr>
      <vt:lpstr>Values come from…</vt:lpstr>
      <vt:lpstr>Why?</vt:lpstr>
      <vt:lpstr>Look closer!</vt:lpstr>
      <vt:lpstr>Throughout your life….</vt:lpstr>
      <vt:lpstr>How to know your values…. </vt:lpstr>
      <vt:lpstr>PowerPoint Presentation</vt:lpstr>
      <vt:lpstr>Relationships</vt:lpstr>
      <vt:lpstr>Relationships in Your Life</vt:lpstr>
      <vt:lpstr>Types of Relationships</vt:lpstr>
      <vt:lpstr>Relationships with Family</vt:lpstr>
      <vt:lpstr>Relationships with Friends</vt:lpstr>
      <vt:lpstr>Relationships in Your Community</vt:lpstr>
      <vt:lpstr>Roles in Relationships</vt:lpstr>
      <vt:lpstr>Traits of a Healthy Relationship</vt:lpstr>
      <vt:lpstr>Traits of Healthy Relationships</vt:lpstr>
      <vt:lpstr>Skills for Building Healthy Relationships</vt:lpstr>
      <vt:lpstr>The Three C’s</vt:lpstr>
      <vt:lpstr>Unhealthy Relationships</vt:lpstr>
      <vt:lpstr>What Characterizes a Healthy Relationship?</vt:lpstr>
      <vt:lpstr>What Characterizes an Unhealthy Relationship?</vt:lpstr>
      <vt:lpstr>Why is it sometimes difficult for someone to acknowledge that they are in an unhealthy relationship?  Love is Blind</vt:lpstr>
      <vt:lpstr>If someone is in an unhealthy relationship what can they do about it? </vt:lpstr>
      <vt:lpstr>Abusive Relationships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VALUES, GOALS, RULES…..</dc:title>
  <dc:creator>Kim M Terwilliger</dc:creator>
  <cp:lastModifiedBy>Jaclyn Terwilliger</cp:lastModifiedBy>
  <cp:revision>57</cp:revision>
  <dcterms:created xsi:type="dcterms:W3CDTF">2013-04-23T14:05:21Z</dcterms:created>
  <dcterms:modified xsi:type="dcterms:W3CDTF">2014-08-04T20:38:57Z</dcterms:modified>
</cp:coreProperties>
</file>