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576" autoAdjust="0"/>
  </p:normalViewPr>
  <p:slideViewPr>
    <p:cSldViewPr>
      <p:cViewPr>
        <p:scale>
          <a:sx n="107" d="100"/>
          <a:sy n="107" d="100"/>
        </p:scale>
        <p:origin x="7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/>
        </p:nvSpPr>
        <p:spPr>
          <a:xfrm rot="20707748">
            <a:off x="-617538" y="-652463"/>
            <a:ext cx="6664326" cy="3943351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1"/>
          <p:cNvSpPr/>
          <p:nvPr/>
        </p:nvSpPr>
        <p:spPr>
          <a:xfrm rot="20707748">
            <a:off x="6167438" y="-441325"/>
            <a:ext cx="3127375" cy="2425700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0"/>
          <p:cNvSpPr/>
          <p:nvPr/>
        </p:nvSpPr>
        <p:spPr>
          <a:xfrm rot="20707748">
            <a:off x="7143750" y="2001838"/>
            <a:ext cx="2679700" cy="4945062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8"/>
          <p:cNvSpPr/>
          <p:nvPr/>
        </p:nvSpPr>
        <p:spPr>
          <a:xfrm rot="20707748">
            <a:off x="-206375" y="3322638"/>
            <a:ext cx="7378700" cy="4557712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742113" y="2312988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AAAD8F4-6244-4A0E-ABD1-754ECFF7300E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6551613" y="1528763"/>
            <a:ext cx="24653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6451600" y="1162050"/>
            <a:ext cx="2133600" cy="42068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4F6E2D-1898-4BAB-AB8B-421F3AEFE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95350" y="-766763"/>
            <a:ext cx="8332788" cy="5894388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65088" y="5089525"/>
            <a:ext cx="8528050" cy="2911475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8534400" y="3840163"/>
            <a:ext cx="1011238" cy="2994025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588250" y="-322263"/>
            <a:ext cx="1976438" cy="407352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996113" y="6238875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2D877-61D5-4F34-BD5B-7F723168E339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5321300" y="6094413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8181975" y="3246438"/>
            <a:ext cx="9080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3E98597-00BC-4782-8E98-3AC7D61C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82650" y="-625475"/>
            <a:ext cx="7440613" cy="7346950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3227388" y="6273800"/>
            <a:ext cx="4395787" cy="1168400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7659688" y="5459413"/>
            <a:ext cx="1709737" cy="153828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6665913" y="-490538"/>
            <a:ext cx="3067050" cy="5811838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E403AD3-4C38-42BE-998B-E016DBAEE163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4997450" y="6188075"/>
            <a:ext cx="238125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F4D696B-B96A-4900-9B58-627AF689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688" y="608013"/>
            <a:ext cx="1789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DD94-4515-495F-B31C-5992B0AAAC93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563" y="6176963"/>
            <a:ext cx="2392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238" y="300038"/>
            <a:ext cx="22875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1D50-FFF3-40E8-95C3-06BCA75AB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/>
          <p:cNvSpPr/>
          <p:nvPr/>
        </p:nvSpPr>
        <p:spPr>
          <a:xfrm rot="900000">
            <a:off x="-57150" y="-1017588"/>
            <a:ext cx="7412038" cy="3438526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7"/>
          <p:cNvSpPr/>
          <p:nvPr/>
        </p:nvSpPr>
        <p:spPr>
          <a:xfrm rot="900000">
            <a:off x="-776288" y="2417763"/>
            <a:ext cx="6997701" cy="5080000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8"/>
          <p:cNvSpPr/>
          <p:nvPr/>
        </p:nvSpPr>
        <p:spPr>
          <a:xfrm rot="900000">
            <a:off x="6337300" y="3775075"/>
            <a:ext cx="3103563" cy="3544888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19"/>
          <p:cNvSpPr/>
          <p:nvPr/>
        </p:nvSpPr>
        <p:spPr>
          <a:xfrm rot="900000">
            <a:off x="7327900" y="-104775"/>
            <a:ext cx="2351088" cy="3821113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638" y="3760788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ABEC8E2-0497-43D5-B2C6-063F03A7B9FA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438" y="3170238"/>
            <a:ext cx="1927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7088" y="2660650"/>
            <a:ext cx="6826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C4F0354-0DB7-4038-8F32-00E0EBA2F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7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8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9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6525" y="5888038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A8057C1-813F-4845-B245-FED714E92A75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054475" y="5494338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3563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2078AB0-2E3E-4CDC-99B0-8F8485614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52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53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54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ounded Rectangle 55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6F34BFC-DE0B-44F1-AE62-195AA986CFE0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 rot="20700000">
            <a:off x="4051300" y="5495925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D9A1B92-0DDF-4D73-B4E5-D2C57EB82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0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21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22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23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2275" y="612775"/>
            <a:ext cx="1792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52A3A-545C-4A73-9A1C-1BCE7A3B0793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963" y="6100763"/>
            <a:ext cx="3051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2063" y="30162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DC3BC-815A-4E32-A909-D305B3FE2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 rot="900000">
            <a:off x="-371475" y="-1217613"/>
            <a:ext cx="8577263" cy="6343651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ounded Rectangle 12"/>
          <p:cNvSpPr/>
          <p:nvPr/>
        </p:nvSpPr>
        <p:spPr>
          <a:xfrm rot="900000">
            <a:off x="-449263" y="5208588"/>
            <a:ext cx="7470776" cy="248602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ounded Rectangle 13"/>
          <p:cNvSpPr/>
          <p:nvPr/>
        </p:nvSpPr>
        <p:spPr>
          <a:xfrm rot="900000">
            <a:off x="7192963" y="6483350"/>
            <a:ext cx="1931987" cy="63500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14"/>
          <p:cNvSpPr/>
          <p:nvPr/>
        </p:nvSpPr>
        <p:spPr>
          <a:xfrm rot="900000">
            <a:off x="8126413" y="92075"/>
            <a:ext cx="1879600" cy="6415088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575" y="592772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33581D6-BD90-4D75-87B0-4F1A2A97664F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550" y="5988050"/>
            <a:ext cx="3124200" cy="29368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363" y="5570538"/>
            <a:ext cx="715962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4E2ABE0-DBB9-4BFB-800D-8B77445CE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2"/>
          <p:cNvSpPr/>
          <p:nvPr/>
        </p:nvSpPr>
        <p:spPr>
          <a:xfrm rot="20707748">
            <a:off x="-896938" y="-623888"/>
            <a:ext cx="7286626" cy="60404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65088" y="5378450"/>
            <a:ext cx="7442200" cy="2476500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661275" y="5459413"/>
            <a:ext cx="1708150" cy="153828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5"/>
          <p:cNvSpPr/>
          <p:nvPr/>
        </p:nvSpPr>
        <p:spPr>
          <a:xfrm rot="20707748">
            <a:off x="6673850" y="-490538"/>
            <a:ext cx="3059113" cy="5810251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/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128CD59-8E47-47EB-B5B9-80C14664BFB0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264025" y="6099175"/>
            <a:ext cx="30622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6B29E00-4EF0-4E65-A65D-DF6A7AF64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 rot="900000">
            <a:off x="-533400" y="-979488"/>
            <a:ext cx="6672263" cy="6821488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15"/>
          <p:cNvSpPr/>
          <p:nvPr/>
        </p:nvSpPr>
        <p:spPr>
          <a:xfrm rot="900000">
            <a:off x="-284163" y="5969000"/>
            <a:ext cx="5300663" cy="1497013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16"/>
          <p:cNvSpPr/>
          <p:nvPr/>
        </p:nvSpPr>
        <p:spPr>
          <a:xfrm rot="900000">
            <a:off x="6931025" y="-242888"/>
            <a:ext cx="2433638" cy="1384301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17"/>
          <p:cNvSpPr/>
          <p:nvPr/>
        </p:nvSpPr>
        <p:spPr>
          <a:xfrm rot="900000">
            <a:off x="5899150" y="1282700"/>
            <a:ext cx="3843338" cy="61785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938" y="571500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1692FDD-7D72-4166-9A2A-98DB07D0E901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700" y="5162550"/>
            <a:ext cx="297656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913" y="390525"/>
            <a:ext cx="19621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4C62F76-A55E-48CF-90E1-26ACC4A0E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can1080Base.png"/>
          <p:cNvPicPr>
            <a:picLocks noChangeAspect="1"/>
          </p:cNvPicPr>
          <p:nvPr/>
        </p:nvPicPr>
        <p:blipFill>
          <a:blip r:embed="rId13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893" y="2807493"/>
            <a:ext cx="5321300" cy="18399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613" cy="478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BEED8B3-D8DA-490E-A226-9A38604F47BE}" type="datetimeFigureOut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788" y="5318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B43C84-78B9-4B96-BBC3-B6A6046BE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0250" indent="-365125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6963" indent="-319088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3050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73050" algn="l" rtl="0" eaLnBrk="0" fontAlgn="base" hangingPunct="0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opbullying.gov/topics/what_is_bullying/index.html" TargetMode="External"/><Relationship Id="rId3" Type="http://schemas.openxmlformats.org/officeDocument/2006/relationships/hyperlink" Target="http://www.stopbullying.gov/topics/warning_signs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2296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b="1" dirty="0" smtClean="0">
                <a:latin typeface="Baskerville Old Face" pitchFamily="18" charset="0"/>
              </a:rPr>
              <a:t/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>
                <a:latin typeface="Baskerville Old Face" pitchFamily="18" charset="0"/>
              </a:rPr>
              <a:t/>
            </a:r>
            <a:br>
              <a:rPr lang="en-US" sz="8000" b="1" dirty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/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>
                <a:latin typeface="Baskerville Old Face" pitchFamily="18" charset="0"/>
              </a:rPr>
              <a:t/>
            </a:r>
            <a:br>
              <a:rPr lang="en-US" sz="8000" b="1" dirty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/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>
                <a:latin typeface="Baskerville Old Face" pitchFamily="18" charset="0"/>
              </a:rPr>
              <a:t/>
            </a:r>
            <a:br>
              <a:rPr lang="en-US" sz="8000" b="1" dirty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/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>
                <a:latin typeface="Baskerville Old Face" pitchFamily="18" charset="0"/>
              </a:rPr>
              <a:t/>
            </a:r>
            <a:br>
              <a:rPr lang="en-US" sz="8000" b="1" dirty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/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>Bullying</a:t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>&amp;</a:t>
            </a:r>
            <a:br>
              <a:rPr lang="en-US" sz="8000" b="1" dirty="0" smtClean="0">
                <a:latin typeface="Baskerville Old Face" pitchFamily="18" charset="0"/>
              </a:rPr>
            </a:br>
            <a:r>
              <a:rPr lang="en-US" sz="8000" b="1" dirty="0" smtClean="0">
                <a:latin typeface="Baskerville Old Face" pitchFamily="18" charset="0"/>
              </a:rPr>
              <a:t>Violence</a:t>
            </a:r>
            <a:endParaRPr lang="en-US" sz="8000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029200"/>
            <a:ext cx="6400800" cy="1600200"/>
          </a:xfrm>
        </p:spPr>
        <p:txBody>
          <a:bodyPr/>
          <a:lstStyle/>
          <a:p>
            <a:pPr eaLnBrk="1" fontAlgn="auto" hangingPunct="1"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634206" y="2921794"/>
            <a:ext cx="5065712" cy="16954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Identifying</a:t>
            </a:r>
            <a:br>
              <a:rPr lang="en-US" sz="5500" dirty="0" smtClean="0"/>
            </a:br>
            <a:r>
              <a:rPr lang="en-US" sz="5500" dirty="0" smtClean="0"/>
              <a:t>Bullying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43250" y="957263"/>
            <a:ext cx="4657725" cy="6056312"/>
          </a:xfrm>
        </p:spPr>
        <p:txBody>
          <a:bodyPr>
            <a:normAutofit/>
          </a:bodyPr>
          <a:lstStyle/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/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300" u="sng" dirty="0" smtClean="0"/>
              <a:t>What is Bullying?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r>
              <a:rPr lang="en-US" dirty="0">
                <a:hlinkClick r:id="rId2"/>
              </a:rPr>
              <a:t>h</a:t>
            </a:r>
            <a:r>
              <a:rPr lang="en-US" sz="2400" dirty="0">
                <a:hlinkClick r:id="rId2"/>
              </a:rPr>
              <a:t>ttp://</a:t>
            </a:r>
            <a:r>
              <a:rPr lang="en-US" sz="2400" dirty="0" smtClean="0">
                <a:hlinkClick r:id="rId2"/>
              </a:rPr>
              <a:t>www.stopbullying.gov/topics/what_is_bullying/index.html</a:t>
            </a:r>
            <a:endParaRPr lang="en-US" sz="2400" dirty="0" smtClean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300" u="sng" dirty="0" smtClean="0"/>
              <a:t>Bullies &amp; Victims</a:t>
            </a:r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2400" u="sng" dirty="0">
                <a:hlinkClick r:id="rId3"/>
              </a:rPr>
              <a:t>http://</a:t>
            </a:r>
            <a:r>
              <a:rPr lang="en-US" sz="2400" u="sng" dirty="0" smtClean="0">
                <a:hlinkClick r:id="rId3"/>
              </a:rPr>
              <a:t>www.stopbullying.gov/topics/warning_signs/index.html</a:t>
            </a:r>
            <a:endParaRPr lang="en-US" sz="2400" u="sng" dirty="0" smtClean="0"/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endParaRPr lang="en-US" u="sng" dirty="0" smtClean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634206" y="2921794"/>
            <a:ext cx="5065712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Types</a:t>
            </a:r>
            <a:br>
              <a:rPr lang="en-US" sz="5500" dirty="0" smtClean="0"/>
            </a:br>
            <a:r>
              <a:rPr lang="en-US" sz="5500" dirty="0" smtClean="0"/>
              <a:t>of</a:t>
            </a:r>
            <a:br>
              <a:rPr lang="en-US" sz="5500" dirty="0" smtClean="0"/>
            </a:br>
            <a:r>
              <a:rPr lang="en-US" sz="5500" dirty="0" smtClean="0"/>
              <a:t>Victims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i="1" u="sng" dirty="0" smtClean="0"/>
              <a:t>Passive Victim</a:t>
            </a:r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dirty="0" smtClean="0"/>
              <a:t>Accepts or allows abusive behavior to continue.</a:t>
            </a:r>
            <a:br>
              <a:rPr lang="en-US" sz="4000" dirty="0" smtClean="0"/>
            </a:br>
            <a:endParaRPr lang="en-US" sz="4000" dirty="0" smtClean="0"/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i="1" u="sng" dirty="0" smtClean="0"/>
              <a:t>Provocative Victim</a:t>
            </a:r>
          </a:p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dirty="0" smtClean="0"/>
              <a:t>Promotes abusive behavior from others.</a:t>
            </a:r>
            <a:endParaRPr lang="en-US" sz="4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500" dirty="0" smtClean="0"/>
              <a:t>Reacting</a:t>
            </a:r>
            <a:br>
              <a:rPr lang="en-US" sz="5500" dirty="0" smtClean="0"/>
            </a:br>
            <a:r>
              <a:rPr lang="en-US" sz="5500" dirty="0" smtClean="0"/>
              <a:t>to</a:t>
            </a:r>
            <a:br>
              <a:rPr lang="en-US" sz="5500" dirty="0" smtClean="0"/>
            </a:br>
            <a:r>
              <a:rPr lang="en-US" sz="5500" dirty="0" smtClean="0"/>
              <a:t>Stress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549522" y="1049777"/>
            <a:ext cx="4658735" cy="50776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u="sng" dirty="0" smtClean="0"/>
              <a:t>Ways to React to Stress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Passive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Aggressive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Assertive</a:t>
            </a:r>
          </a:p>
          <a:p>
            <a:pPr>
              <a:buFontTx/>
              <a:buChar char="-"/>
            </a:pPr>
            <a:r>
              <a:rPr lang="en-US" sz="3200" dirty="0" smtClean="0"/>
              <a:t>Assertive reactions are healthy ways to manage stress.</a:t>
            </a:r>
          </a:p>
          <a:p>
            <a:pPr>
              <a:buFontTx/>
              <a:buChar char="-"/>
            </a:pPr>
            <a:r>
              <a:rPr lang="en-US" sz="3200" dirty="0" smtClean="0"/>
              <a:t>Passive and aggressive reactions may create additional stress.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18906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829497" y="2503600"/>
            <a:ext cx="5064953" cy="16956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/>
              <a:t>Resolving</a:t>
            </a:r>
            <a:br>
              <a:rPr lang="en-US" sz="5500" dirty="0" smtClean="0"/>
            </a:br>
            <a:r>
              <a:rPr lang="en-US" sz="5500" dirty="0" smtClean="0"/>
              <a:t>Conflict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35971" y="100211"/>
            <a:ext cx="5487523" cy="694652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dirty="0" smtClean="0"/>
              <a:t>When conflict arises, it’s resolved in one of three ways:</a:t>
            </a:r>
          </a:p>
          <a:p>
            <a:pPr marL="0" indent="0" algn="ctr">
              <a:buNone/>
            </a:pPr>
            <a:r>
              <a:rPr lang="en-US" u="sng" dirty="0" smtClean="0"/>
              <a:t>Lose-Lose</a:t>
            </a:r>
          </a:p>
          <a:p>
            <a:pPr marL="0" indent="0">
              <a:buNone/>
            </a:pPr>
            <a:r>
              <a:rPr lang="en-US" dirty="0" smtClean="0"/>
              <a:t>Both parties walk away angry.</a:t>
            </a:r>
          </a:p>
          <a:p>
            <a:pPr marL="0" indent="0" algn="ctr">
              <a:buNone/>
            </a:pPr>
            <a:r>
              <a:rPr lang="en-US" u="sng" dirty="0" smtClean="0"/>
              <a:t>Win-Lose</a:t>
            </a:r>
          </a:p>
          <a:p>
            <a:pPr marL="0" indent="0">
              <a:buNone/>
            </a:pPr>
            <a:r>
              <a:rPr lang="en-US" dirty="0" smtClean="0"/>
              <a:t>One person gets what they want, one person feels cheated.</a:t>
            </a:r>
          </a:p>
          <a:p>
            <a:pPr marL="0" indent="0" algn="ctr">
              <a:buNone/>
            </a:pPr>
            <a:r>
              <a:rPr lang="en-US" u="sng" dirty="0" smtClean="0"/>
              <a:t>Win-Win</a:t>
            </a:r>
          </a:p>
          <a:p>
            <a:pPr marL="0" indent="0">
              <a:buNone/>
            </a:pPr>
            <a:r>
              <a:rPr lang="en-US" dirty="0" smtClean="0"/>
              <a:t>Both people compromise and reach a fair decision.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35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Negotiation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Compromise</a:t>
            </a:r>
          </a:p>
          <a:p>
            <a:pPr>
              <a:buFont typeface="Arial"/>
              <a:buChar char="•"/>
            </a:pPr>
            <a:r>
              <a:rPr lang="en-US" dirty="0" smtClean="0"/>
              <a:t>Collaborate</a:t>
            </a:r>
          </a:p>
          <a:p>
            <a:pPr>
              <a:buFont typeface="Arial"/>
              <a:buChar char="•"/>
            </a:pPr>
            <a:r>
              <a:rPr lang="en-US" dirty="0" smtClean="0"/>
              <a:t>T.A.L.K. (Take a time-out, Allow each person to talk, Let each person ask questions, Keep brainstorming)</a:t>
            </a:r>
          </a:p>
          <a:p>
            <a:pPr>
              <a:buFont typeface="Arial"/>
              <a:buChar char="•"/>
            </a:pPr>
            <a:r>
              <a:rPr lang="en-US" dirty="0" smtClean="0"/>
              <a:t>Mediation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648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1065212" y="2359025"/>
            <a:ext cx="6229350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What</a:t>
            </a:r>
            <a:br>
              <a:rPr lang="en-US" sz="5500" dirty="0" smtClean="0"/>
            </a:br>
            <a:r>
              <a:rPr lang="en-US" sz="5500" dirty="0" smtClean="0"/>
              <a:t>is</a:t>
            </a:r>
            <a:br>
              <a:rPr lang="en-US" sz="5500" dirty="0" smtClean="0"/>
            </a:br>
            <a:r>
              <a:rPr lang="en-US" sz="5500" dirty="0" smtClean="0"/>
              <a:t>Violence?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>
            <a:normAutofit fontScale="40000" lnSpcReduction="20000"/>
          </a:bodyPr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endParaRPr lang="en-US" sz="7200" dirty="0" smtClean="0"/>
          </a:p>
          <a:p>
            <a:pPr marL="365760" indent="-365760" eaLnBrk="1" fontAlgn="auto" hangingPunct="1">
              <a:buFont typeface="Arial" charset="0"/>
              <a:buChar char="•"/>
              <a:defRPr/>
            </a:pPr>
            <a:r>
              <a:rPr lang="en-US" sz="8800" dirty="0" smtClean="0"/>
              <a:t>Physical</a:t>
            </a:r>
            <a:r>
              <a:rPr lang="en-US" sz="8800" dirty="0"/>
              <a:t> </a:t>
            </a:r>
            <a:r>
              <a:rPr lang="en-US" sz="8800" dirty="0" smtClean="0"/>
              <a:t>(Assault, Rape, Homicide, Use of  weapon)</a:t>
            </a:r>
          </a:p>
          <a:p>
            <a:pPr marL="365760" indent="-365760" eaLnBrk="1" fontAlgn="auto" hangingPunct="1">
              <a:buFont typeface="Arial" charset="0"/>
              <a:buChar char="•"/>
              <a:defRPr/>
            </a:pPr>
            <a:r>
              <a:rPr lang="en-US" sz="8800" dirty="0" smtClean="0"/>
              <a:t>Social (Texting, Isolation, Exclusion)</a:t>
            </a:r>
          </a:p>
          <a:p>
            <a:pPr marL="365760" indent="-365760" eaLnBrk="1" fontAlgn="auto" hangingPunct="1">
              <a:buFont typeface="Arial" charset="0"/>
              <a:buChar char="•"/>
              <a:defRPr/>
            </a:pPr>
            <a:r>
              <a:rPr lang="en-US" sz="8800" dirty="0" smtClean="0"/>
              <a:t>Mental (Name calling, Insults, Stereotyping)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447675" y="2579688"/>
            <a:ext cx="5064125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Consequence</a:t>
            </a:r>
            <a:br>
              <a:rPr lang="en-US" sz="5500" dirty="0" smtClean="0"/>
            </a:br>
            <a:r>
              <a:rPr lang="en-US" sz="5500" dirty="0" smtClean="0"/>
              <a:t>of </a:t>
            </a:r>
            <a:br>
              <a:rPr lang="en-US" sz="5500" dirty="0" smtClean="0"/>
            </a:br>
            <a:r>
              <a:rPr lang="en-US" sz="5500" dirty="0" smtClean="0"/>
              <a:t>Violence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/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3500" u="sng" dirty="0" smtClean="0"/>
              <a:t>For The Victim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500" dirty="0" smtClean="0"/>
              <a:t>Personal injury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500" dirty="0" smtClean="0"/>
              <a:t>Hospitalization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500" dirty="0" smtClean="0"/>
              <a:t>Mental Health Issues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500" dirty="0" smtClean="0"/>
              <a:t>Physical Disability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500" dirty="0" smtClean="0"/>
              <a:t>Loss of Trust</a:t>
            </a:r>
            <a:r>
              <a:rPr lang="en-US" dirty="0" smtClean="0"/>
              <a:t> 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447675" y="2503488"/>
            <a:ext cx="5064125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Consequence</a:t>
            </a:r>
            <a:br>
              <a:rPr lang="en-US" sz="5500" dirty="0" smtClean="0"/>
            </a:br>
            <a:r>
              <a:rPr lang="en-US" sz="5500" dirty="0" smtClean="0"/>
              <a:t>of</a:t>
            </a:r>
            <a:br>
              <a:rPr lang="en-US" sz="5500" dirty="0" smtClean="0"/>
            </a:br>
            <a:r>
              <a:rPr lang="en-US" sz="5500" dirty="0" smtClean="0"/>
              <a:t>Violence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/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u="sng" dirty="0" smtClean="0"/>
              <a:t>For the Aggressor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Fines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Jail Time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Job Loss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Loss of Personal Freedom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523875" y="2655888"/>
            <a:ext cx="5064125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Consequence</a:t>
            </a:r>
            <a:br>
              <a:rPr lang="en-US" sz="5500" dirty="0" smtClean="0"/>
            </a:br>
            <a:r>
              <a:rPr lang="en-US" sz="5500" dirty="0" smtClean="0"/>
              <a:t>of</a:t>
            </a:r>
            <a:br>
              <a:rPr lang="en-US" sz="5500" dirty="0" smtClean="0"/>
            </a:br>
            <a:r>
              <a:rPr lang="en-US" sz="5500" dirty="0" smtClean="0"/>
              <a:t>Violence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u="sng" dirty="0" smtClean="0"/>
              <a:t>For the Community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Elevated Rate of Fear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Poor Public Image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Residents Moving Away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No Sense of Community</a:t>
            </a:r>
          </a:p>
          <a:p>
            <a:pPr marL="0" indent="0" eaLnBrk="1" fontAlgn="auto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1046163" y="2503488"/>
            <a:ext cx="5064125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Avoiding</a:t>
            </a:r>
            <a:br>
              <a:rPr lang="en-US" sz="5500" dirty="0" smtClean="0"/>
            </a:br>
            <a:r>
              <a:rPr lang="en-US" sz="5500" dirty="0" smtClean="0"/>
              <a:t>Violence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3600" u="sng" dirty="0" smtClean="0"/>
              <a:t>Public Areas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600" dirty="0" smtClean="0"/>
              <a:t>Shop during the day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600" dirty="0" smtClean="0"/>
              <a:t>Travel in groups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600" dirty="0" smtClean="0"/>
              <a:t>Park in well lit areas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600" dirty="0" smtClean="0"/>
              <a:t>Travel well known routes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600" dirty="0" smtClean="0"/>
              <a:t>Avoid distractions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634206" y="2921794"/>
            <a:ext cx="5065712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Avoiding</a:t>
            </a:r>
            <a:br>
              <a:rPr lang="en-US" sz="5500" dirty="0" smtClean="0"/>
            </a:br>
            <a:r>
              <a:rPr lang="en-US" sz="5500" dirty="0" smtClean="0"/>
              <a:t>Violence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>
            <a:normAutofit fontScale="92500" lnSpcReduction="20000"/>
          </a:bodyPr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4000" u="sng" dirty="0" smtClean="0"/>
              <a:t>Social Settings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Avoid parties where drugs are involved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Inform family members where you will be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4000" dirty="0" smtClean="0"/>
              <a:t>Avoid drinking alcohol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752475" y="1970088"/>
            <a:ext cx="5064125" cy="16954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000" dirty="0" smtClean="0"/>
              <a:t>Types</a:t>
            </a:r>
            <a:br>
              <a:rPr lang="en-US" sz="5000" dirty="0" smtClean="0"/>
            </a:br>
            <a:r>
              <a:rPr lang="en-US" sz="5000" dirty="0" smtClean="0"/>
              <a:t>of</a:t>
            </a:r>
            <a:br>
              <a:rPr lang="en-US" sz="5000" dirty="0" smtClean="0"/>
            </a:br>
            <a:r>
              <a:rPr lang="en-US" sz="5000" dirty="0" smtClean="0"/>
              <a:t>Violence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8213" y="642938"/>
            <a:ext cx="4659312" cy="5708650"/>
          </a:xfrm>
        </p:spPr>
        <p:txBody>
          <a:bodyPr>
            <a:noAutofit/>
          </a:bodyPr>
          <a:lstStyle/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000" i="1" u="sng" dirty="0" smtClean="0"/>
              <a:t>Rape</a:t>
            </a:r>
            <a:r>
              <a:rPr lang="en-US" sz="3000" dirty="0" smtClean="0"/>
              <a:t>: Forcing a sexual act on another person.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000" i="1" u="sng" dirty="0" smtClean="0"/>
              <a:t>Homicide</a:t>
            </a:r>
            <a:r>
              <a:rPr lang="en-US" sz="3000" dirty="0" smtClean="0"/>
              <a:t>: Killing of one person by another.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000" i="1" u="sng" dirty="0" smtClean="0"/>
              <a:t>Submission</a:t>
            </a:r>
            <a:r>
              <a:rPr lang="en-US" sz="3000" dirty="0" smtClean="0"/>
              <a:t>: Forcing another person to give up.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000" i="1" u="sng" dirty="0" smtClean="0"/>
              <a:t>Neglect</a:t>
            </a:r>
            <a:r>
              <a:rPr lang="en-US" sz="3000" dirty="0" smtClean="0"/>
              <a:t>: Failure to provide proper care.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000" i="1" u="sng" dirty="0" smtClean="0"/>
              <a:t>Random Violence</a:t>
            </a:r>
            <a:r>
              <a:rPr lang="en-US" sz="3000" dirty="0" smtClean="0"/>
              <a:t>: Committed for no particular reason.</a:t>
            </a:r>
            <a:endParaRPr lang="en-US" sz="3000" i="1" u="sng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00000">
            <a:off x="-904875" y="2579688"/>
            <a:ext cx="5064125" cy="16954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500" dirty="0" smtClean="0"/>
              <a:t>Bullying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800" y="960438"/>
            <a:ext cx="4657725" cy="5076825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buFont typeface="Wingdings" pitchFamily="2" charset="2"/>
              <a:buNone/>
              <a:defRPr/>
            </a:pPr>
            <a:r>
              <a:rPr lang="en-US" sz="3300" u="sng" dirty="0" smtClean="0"/>
              <a:t>Types of Bullying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300" i="1" u="sng" dirty="0" smtClean="0"/>
              <a:t>Physical</a:t>
            </a:r>
            <a:r>
              <a:rPr lang="en-US" sz="3300" dirty="0" smtClean="0"/>
              <a:t>: Touching, grabbing,  shoving, etc.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300" i="1" u="sng" dirty="0" smtClean="0"/>
              <a:t>Social</a:t>
            </a:r>
            <a:r>
              <a:rPr lang="en-US" sz="3300" dirty="0" smtClean="0"/>
              <a:t>: Spreading rumors, texts, cyber-bullying, social networking.</a:t>
            </a:r>
          </a:p>
          <a:p>
            <a:pPr marL="365760" indent="-365760" eaLnBrk="1" fontAlgn="auto" hangingPunct="1">
              <a:buFontTx/>
              <a:buChar char="-"/>
              <a:defRPr/>
            </a:pPr>
            <a:r>
              <a:rPr lang="en-US" sz="3300" i="1" u="sng" dirty="0" smtClean="0"/>
              <a:t>Psychological</a:t>
            </a:r>
            <a:r>
              <a:rPr lang="en-US" sz="3300" dirty="0" smtClean="0"/>
              <a:t>: Comments, stalking, pranks, etc.</a:t>
            </a:r>
            <a:endParaRPr lang="en-US" sz="3300" i="1" u="sng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152</TotalTime>
  <Words>348</Words>
  <Application>Microsoft Macintosh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Kilter</vt:lpstr>
      <vt:lpstr>         Bullying &amp; Violence</vt:lpstr>
      <vt:lpstr>What is Violence?</vt:lpstr>
      <vt:lpstr>Consequence of  Violence</vt:lpstr>
      <vt:lpstr>Consequence of Violence</vt:lpstr>
      <vt:lpstr>Consequence of Violence</vt:lpstr>
      <vt:lpstr>Avoiding Violence</vt:lpstr>
      <vt:lpstr>Avoiding Violence</vt:lpstr>
      <vt:lpstr>Types of Violence</vt:lpstr>
      <vt:lpstr>Bullying</vt:lpstr>
      <vt:lpstr>Identifying Bullying</vt:lpstr>
      <vt:lpstr>Types of Victims</vt:lpstr>
      <vt:lpstr>Reacting to Stress</vt:lpstr>
      <vt:lpstr>Resolving Conflict</vt:lpstr>
      <vt:lpstr>Conflict Resolution Strategies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&amp; Violence</dc:title>
  <dc:creator>Inserra, Charles</dc:creator>
  <cp:lastModifiedBy>Jaclyn Terwilliger</cp:lastModifiedBy>
  <cp:revision>22</cp:revision>
  <dcterms:created xsi:type="dcterms:W3CDTF">2011-08-25T15:43:20Z</dcterms:created>
  <dcterms:modified xsi:type="dcterms:W3CDTF">2014-08-13T18:41:00Z</dcterms:modified>
</cp:coreProperties>
</file>